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57" r:id="rId3"/>
    <p:sldId id="258" r:id="rId4"/>
    <p:sldId id="259" r:id="rId5"/>
    <p:sldId id="273" r:id="rId6"/>
    <p:sldId id="274" r:id="rId7"/>
    <p:sldId id="261" r:id="rId8"/>
    <p:sldId id="262" r:id="rId9"/>
    <p:sldId id="264" r:id="rId10"/>
    <p:sldId id="269" r:id="rId11"/>
    <p:sldId id="276" r:id="rId12"/>
    <p:sldId id="287" r:id="rId13"/>
    <p:sldId id="270" r:id="rId14"/>
    <p:sldId id="288" r:id="rId15"/>
    <p:sldId id="275" r:id="rId16"/>
    <p:sldId id="272" r:id="rId17"/>
    <p:sldId id="265" r:id="rId18"/>
    <p:sldId id="266" r:id="rId19"/>
    <p:sldId id="279" r:id="rId20"/>
    <p:sldId id="293" r:id="rId21"/>
    <p:sldId id="294" r:id="rId22"/>
    <p:sldId id="290" r:id="rId23"/>
    <p:sldId id="277" r:id="rId24"/>
    <p:sldId id="281" r:id="rId25"/>
    <p:sldId id="291" r:id="rId26"/>
    <p:sldId id="292" r:id="rId27"/>
    <p:sldId id="295" r:id="rId28"/>
    <p:sldId id="283" r:id="rId29"/>
    <p:sldId id="296" r:id="rId30"/>
    <p:sldId id="284" r:id="rId31"/>
    <p:sldId id="285" r:id="rId32"/>
    <p:sldId id="271" r:id="rId33"/>
    <p:sldId id="289" r:id="rId34"/>
    <p:sldId id="297" r:id="rId35"/>
    <p:sldId id="267" r:id="rId36"/>
    <p:sldId id="268"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cJ2cOIth3Dng1hrIw/HRuNcQy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autoAdjust="0"/>
    <p:restoredTop sz="86477" autoAdjust="0"/>
  </p:normalViewPr>
  <p:slideViewPr>
    <p:cSldViewPr snapToGrid="0">
      <p:cViewPr varScale="1">
        <p:scale>
          <a:sx n="44" d="100"/>
          <a:sy n="44" d="100"/>
        </p:scale>
        <p:origin x="-282" y="-96"/>
      </p:cViewPr>
      <p:guideLst>
        <p:guide orient="horz" pos="2160"/>
        <p:guide pos="3840"/>
      </p:guideLst>
    </p:cSldViewPr>
  </p:slideViewPr>
  <p:outlineViewPr>
    <p:cViewPr>
      <p:scale>
        <a:sx n="33" d="100"/>
        <a:sy n="33" d="100"/>
      </p:scale>
      <p:origin x="0" y="51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273275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545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490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438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466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4168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19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45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884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7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11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728133" y="965200"/>
            <a:ext cx="10972800" cy="161713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Times New Roman"/>
              <a:buNone/>
            </a:pPr>
            <a:r>
              <a:rPr lang="en-US" dirty="0">
                <a:latin typeface="Times New Roman"/>
                <a:ea typeface="Times New Roman"/>
                <a:cs typeface="Times New Roman"/>
                <a:sym typeface="Times New Roman"/>
              </a:rPr>
              <a:t>“</a:t>
            </a:r>
            <a:r>
              <a:rPr lang="en-US" sz="4000" b="1" dirty="0" err="1">
                <a:latin typeface="Times New Roman"/>
                <a:ea typeface="Times New Roman"/>
                <a:cs typeface="Times New Roman"/>
                <a:sym typeface="Times New Roman"/>
              </a:rPr>
              <a:t>FemCare</a:t>
            </a:r>
            <a:r>
              <a:rPr lang="en-US" sz="4000" b="1" dirty="0">
                <a:latin typeface="Times New Roman"/>
                <a:ea typeface="Times New Roman"/>
                <a:cs typeface="Times New Roman"/>
                <a:sym typeface="Times New Roman"/>
              </a:rPr>
              <a:t>: Early Detection of Postpartum Depression</a:t>
            </a:r>
            <a:r>
              <a:rPr lang="en-US" dirty="0">
                <a:latin typeface="Times New Roman"/>
                <a:ea typeface="Times New Roman"/>
                <a:cs typeface="Times New Roman"/>
                <a:sym typeface="Times New Roman"/>
              </a:rPr>
              <a:t>”</a:t>
            </a:r>
            <a:endParaRPr dirty="0"/>
          </a:p>
        </p:txBody>
      </p:sp>
      <p:sp>
        <p:nvSpPr>
          <p:cNvPr id="85" name="Google Shape;85;p1"/>
          <p:cNvSpPr txBox="1">
            <a:spLocks noGrp="1"/>
          </p:cNvSpPr>
          <p:nvPr>
            <p:ph type="subTitle" idx="1"/>
          </p:nvPr>
        </p:nvSpPr>
        <p:spPr>
          <a:xfrm>
            <a:off x="143933" y="2751669"/>
            <a:ext cx="12048067" cy="4106332"/>
          </a:xfrm>
          <a:prstGeom prst="rect">
            <a:avLst/>
          </a:prstGeom>
          <a:noFill/>
          <a:ln>
            <a:noFill/>
          </a:ln>
        </p:spPr>
        <p:txBody>
          <a:bodyPr spcFirstLastPara="1" wrap="square" lIns="91425" tIns="45700" rIns="91425" bIns="45700" anchor="t" anchorCtr="0">
            <a:noAutofit/>
          </a:bodyPr>
          <a:lstStyle/>
          <a:p>
            <a:pPr marL="0" indent="0">
              <a:spcBef>
                <a:spcPts val="0"/>
              </a:spcBef>
              <a:buSzPct val="100000"/>
            </a:pPr>
            <a:endParaRPr lang="en-US" sz="2000" dirty="0">
              <a:latin typeface="Times New Roman"/>
              <a:ea typeface="Times New Roman"/>
              <a:cs typeface="Times New Roman"/>
              <a:sym typeface="Times New Roman"/>
            </a:endParaRPr>
          </a:p>
          <a:p>
            <a:pPr marL="0" indent="0">
              <a:spcBef>
                <a:spcPts val="0"/>
              </a:spcBef>
              <a:buSzPct val="100000"/>
            </a:pPr>
            <a:endParaRPr lang="en-US" sz="2000" dirty="0">
              <a:latin typeface="Times New Roman"/>
              <a:ea typeface="Times New Roman"/>
              <a:cs typeface="Times New Roman"/>
              <a:sym typeface="Times New Roman"/>
            </a:endParaRPr>
          </a:p>
          <a:p>
            <a:pPr marL="0" indent="0">
              <a:spcBef>
                <a:spcPts val="0"/>
              </a:spcBef>
              <a:buSzPct val="100000"/>
            </a:pPr>
            <a:r>
              <a:rPr lang="en-US" sz="2000" dirty="0" smtClean="0">
                <a:latin typeface="Times New Roman"/>
                <a:ea typeface="Times New Roman"/>
                <a:cs typeface="Times New Roman"/>
                <a:sym typeface="Times New Roman"/>
              </a:rPr>
              <a:t>By </a:t>
            </a:r>
            <a:r>
              <a:rPr lang="en-US" sz="2000" dirty="0" smtClean="0">
                <a:latin typeface="Times New Roman"/>
                <a:ea typeface="Times New Roman"/>
                <a:cs typeface="Times New Roman"/>
                <a:sym typeface="Times New Roman"/>
              </a:rPr>
              <a:t>ANUPAMA </a:t>
            </a:r>
            <a:r>
              <a:rPr lang="en-US" sz="2000" dirty="0">
                <a:latin typeface="Times New Roman"/>
                <a:ea typeface="Times New Roman"/>
                <a:cs typeface="Times New Roman"/>
                <a:sym typeface="Times New Roman"/>
              </a:rPr>
              <a:t>NAIR</a:t>
            </a:r>
          </a:p>
          <a:p>
            <a:pPr marL="0" indent="0">
              <a:spcBef>
                <a:spcPts val="0"/>
              </a:spcBef>
              <a:buSzPct val="100000"/>
            </a:pPr>
            <a:endParaRPr lang="en-US" sz="2000" dirty="0"/>
          </a:p>
          <a:p>
            <a:pPr marL="0" indent="0">
              <a:spcBef>
                <a:spcPts val="0"/>
              </a:spcBef>
              <a:buSzPct val="100000"/>
            </a:pPr>
            <a:endParaRPr lang="en-US" sz="20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00000"/>
              <a:buNone/>
            </a:pPr>
            <a:r>
              <a:rPr lang="en-US" sz="2000" dirty="0">
                <a:latin typeface="Times New Roman"/>
                <a:ea typeface="Times New Roman"/>
                <a:cs typeface="Times New Roman"/>
                <a:sym typeface="Times New Roman"/>
              </a:rPr>
              <a:t>Under the guidance of</a:t>
            </a:r>
            <a:endParaRPr sz="2000" dirty="0"/>
          </a:p>
          <a:p>
            <a:pPr marL="0" lvl="0" indent="0" algn="ctr" rtl="0">
              <a:lnSpc>
                <a:spcPct val="90000"/>
              </a:lnSpc>
              <a:spcBef>
                <a:spcPts val="1000"/>
              </a:spcBef>
              <a:spcAft>
                <a:spcPts val="0"/>
              </a:spcAft>
              <a:buClr>
                <a:schemeClr val="dk1"/>
              </a:buClr>
              <a:buSzPct val="100000"/>
              <a:buNone/>
            </a:pPr>
            <a:r>
              <a:rPr lang="en-IN" sz="2000" dirty="0">
                <a:latin typeface="Times New Roman"/>
                <a:ea typeface="Times New Roman"/>
                <a:cs typeface="Times New Roman"/>
                <a:sym typeface="Times New Roman"/>
              </a:rPr>
              <a:t>Prof. Umesh </a:t>
            </a:r>
            <a:r>
              <a:rPr lang="en-IN" sz="2000" dirty="0" err="1">
                <a:latin typeface="Times New Roman"/>
                <a:ea typeface="Times New Roman"/>
                <a:cs typeface="Times New Roman"/>
                <a:sym typeface="Times New Roman"/>
              </a:rPr>
              <a:t>Mantale</a:t>
            </a:r>
            <a:endParaRPr sz="2000" dirty="0">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ct val="100000"/>
              <a:buNone/>
            </a:pPr>
            <a:r>
              <a:rPr lang="en-US" sz="2000" dirty="0">
                <a:latin typeface="Times New Roman"/>
                <a:ea typeface="Times New Roman"/>
                <a:cs typeface="Times New Roman"/>
                <a:sym typeface="Times New Roman"/>
              </a:rPr>
              <a:t>Academic Year</a:t>
            </a:r>
            <a:endParaRPr sz="2000" dirty="0"/>
          </a:p>
          <a:p>
            <a:pPr marL="0" lvl="0" indent="0" algn="ctr" rtl="0">
              <a:lnSpc>
                <a:spcPct val="90000"/>
              </a:lnSpc>
              <a:spcBef>
                <a:spcPts val="1000"/>
              </a:spcBef>
              <a:spcAft>
                <a:spcPts val="0"/>
              </a:spcAft>
              <a:buClr>
                <a:schemeClr val="dk1"/>
              </a:buClr>
              <a:buSzPct val="100000"/>
              <a:buNone/>
            </a:pPr>
            <a:r>
              <a:rPr lang="en-US" sz="2000" dirty="0">
                <a:latin typeface="Times New Roman"/>
                <a:ea typeface="Times New Roman"/>
                <a:cs typeface="Times New Roman"/>
                <a:sym typeface="Times New Roman"/>
              </a:rPr>
              <a:t>2024-25</a:t>
            </a:r>
            <a:endParaRPr sz="2000" dirty="0"/>
          </a:p>
        </p:txBody>
      </p:sp>
      <p:pic>
        <p:nvPicPr>
          <p:cNvPr id="86" name="Google Shape;86;p1"/>
          <p:cNvPicPr preferRelativeResize="0"/>
          <p:nvPr/>
        </p:nvPicPr>
        <p:blipFill rotWithShape="1">
          <a:blip r:embed="rId3">
            <a:alphaModFix/>
          </a:blip>
          <a:srcRect/>
          <a:stretch/>
        </p:blipFill>
        <p:spPr>
          <a:xfrm>
            <a:off x="343048" y="283633"/>
            <a:ext cx="1811246" cy="759555"/>
          </a:xfrm>
          <a:prstGeom prst="rect">
            <a:avLst/>
          </a:prstGeom>
          <a:noFill/>
          <a:ln>
            <a:noFill/>
          </a:ln>
        </p:spPr>
      </p:pic>
      <p:sp>
        <p:nvSpPr>
          <p:cNvPr id="87" name="Google Shape;87;p1"/>
          <p:cNvSpPr txBox="1"/>
          <p:nvPr/>
        </p:nvSpPr>
        <p:spPr>
          <a:xfrm>
            <a:off x="2683933" y="138004"/>
            <a:ext cx="7496578" cy="972825"/>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ctr" rtl="0">
              <a:lnSpc>
                <a:spcPct val="150000"/>
              </a:lnSpc>
              <a:spcBef>
                <a:spcPts val="0"/>
              </a:spcBef>
              <a:spcAft>
                <a:spcPts val="0"/>
              </a:spcAft>
              <a:buClr>
                <a:schemeClr val="dk1"/>
              </a:buClr>
              <a:buSzPct val="100000"/>
              <a:buFont typeface="Times New Roman"/>
              <a:buNone/>
            </a:pPr>
            <a:r>
              <a:rPr lang="en-US" sz="2200" b="1" i="0" u="none" strike="noStrike" cap="none" dirty="0">
                <a:solidFill>
                  <a:schemeClr val="dk1"/>
                </a:solidFill>
                <a:latin typeface="Times New Roman"/>
                <a:ea typeface="Times New Roman"/>
                <a:cs typeface="Times New Roman"/>
                <a:sym typeface="Times New Roman"/>
              </a:rPr>
              <a:t>TERNA ENGINEERING COLLEGE</a:t>
            </a:r>
            <a:endParaRPr dirty="0"/>
          </a:p>
          <a:p>
            <a:pPr marL="0" marR="0" lvl="0" indent="0" algn="ctr" rtl="0">
              <a:lnSpc>
                <a:spcPct val="150000"/>
              </a:lnSpc>
              <a:spcBef>
                <a:spcPts val="0"/>
              </a:spcBef>
              <a:spcAft>
                <a:spcPts val="0"/>
              </a:spcAft>
              <a:buClr>
                <a:schemeClr val="dk1"/>
              </a:buClr>
              <a:buSzPct val="100000"/>
              <a:buFont typeface="Times New Roman"/>
              <a:buNone/>
            </a:pPr>
            <a:r>
              <a:rPr lang="en-US" sz="1900" b="1" i="1" u="none" strike="noStrike" cap="none" dirty="0">
                <a:solidFill>
                  <a:schemeClr val="dk1"/>
                </a:solidFill>
                <a:latin typeface="Times New Roman"/>
                <a:ea typeface="Times New Roman"/>
                <a:cs typeface="Times New Roman"/>
                <a:sym typeface="Times New Roman"/>
              </a:rPr>
              <a:t>DEPARTMENT OF COMPUTER ENGINEERING</a:t>
            </a:r>
            <a:r>
              <a:rPr lang="en-US" sz="2200" b="1" i="0" u="none" strike="noStrike" cap="none" dirty="0">
                <a:solidFill>
                  <a:schemeClr val="dk1"/>
                </a:solidFill>
                <a:latin typeface="Times New Roman"/>
                <a:ea typeface="Times New Roman"/>
                <a:cs typeface="Times New Roman"/>
                <a:sym typeface="Times New Roman"/>
              </a:rPr>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824D7-6DAB-4105-0B43-30F30C4406EE}"/>
              </a:ext>
            </a:extLst>
          </p:cNvPr>
          <p:cNvSpPr>
            <a:spLocks noGrp="1"/>
          </p:cNvSpPr>
          <p:nvPr>
            <p:ph type="title"/>
          </p:nvPr>
        </p:nvSpPr>
        <p:spPr>
          <a:xfrm>
            <a:off x="160867" y="194733"/>
            <a:ext cx="3191934" cy="643467"/>
          </a:xfrm>
        </p:spPr>
        <p:txBody>
          <a:bodyPr>
            <a:normAutofit fontScale="90000"/>
          </a:bodyPr>
          <a:lstStyle/>
          <a:p>
            <a:r>
              <a:rPr lang="en-IN" dirty="0">
                <a:latin typeface="Times New Roman" panose="02020603050405020304" pitchFamily="18" charset="0"/>
                <a:cs typeface="Times New Roman" panose="02020603050405020304" pitchFamily="18" charset="0"/>
              </a:rPr>
              <a:t>DFD Level 0</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 y="1207562"/>
            <a:ext cx="10834555" cy="51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58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5A14313-1186-CB5C-8519-964A17782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E0E3511-5FEE-2E71-BA0F-6A84B9085F67}"/>
              </a:ext>
            </a:extLst>
          </p:cNvPr>
          <p:cNvSpPr>
            <a:spLocks noGrp="1"/>
          </p:cNvSpPr>
          <p:nvPr>
            <p:ph type="title"/>
          </p:nvPr>
        </p:nvSpPr>
        <p:spPr>
          <a:xfrm>
            <a:off x="160867" y="194733"/>
            <a:ext cx="3191934" cy="643467"/>
          </a:xfrm>
        </p:spPr>
        <p:txBody>
          <a:bodyPr>
            <a:normAutofit fontScale="90000"/>
          </a:bodyPr>
          <a:lstStyle/>
          <a:p>
            <a:r>
              <a:rPr lang="en-IN" dirty="0">
                <a:latin typeface="Times New Roman" panose="02020603050405020304" pitchFamily="18" charset="0"/>
                <a:cs typeface="Times New Roman" panose="02020603050405020304" pitchFamily="18" charset="0"/>
              </a:rPr>
              <a:t>DFD Level 1</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17" y="915435"/>
            <a:ext cx="10694505" cy="532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608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10515600" cy="1325563"/>
          </a:xfrm>
        </p:spPr>
        <p:txBody>
          <a:bodyPr/>
          <a:lstStyle/>
          <a:p>
            <a:r>
              <a:rPr lang="en-US" dirty="0">
                <a:latin typeface="Times New Roman" panose="02020603050405020304" pitchFamily="18" charset="0"/>
                <a:cs typeface="Times New Roman" panose="02020603050405020304" pitchFamily="18" charset="0"/>
              </a:rPr>
              <a:t>DFD Level 2</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179" y="1700463"/>
            <a:ext cx="11119652" cy="389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86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C75BE7-2608-5093-9B0C-F82714A119EC}"/>
              </a:ext>
            </a:extLst>
          </p:cNvPr>
          <p:cNvSpPr>
            <a:spLocks noGrp="1"/>
          </p:cNvSpPr>
          <p:nvPr>
            <p:ph type="title"/>
          </p:nvPr>
        </p:nvSpPr>
        <p:spPr>
          <a:xfrm>
            <a:off x="160867" y="135468"/>
            <a:ext cx="8057157" cy="787400"/>
          </a:xfrm>
        </p:spPr>
        <p:txBody>
          <a:bodyPr>
            <a:normAutofit fontScale="90000"/>
          </a:bodyPr>
          <a:lstStyle/>
          <a:p>
            <a:r>
              <a:rPr lang="en-IN" dirty="0">
                <a:latin typeface="Times New Roman" panose="02020603050405020304" pitchFamily="18" charset="0"/>
                <a:cs typeface="Times New Roman" panose="02020603050405020304" pitchFamily="18" charset="0"/>
              </a:rPr>
              <a:t>Sequence Diagram- User Interaction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506" y="954741"/>
            <a:ext cx="10300447" cy="5556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20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764" y="1"/>
            <a:ext cx="10255624" cy="1143000"/>
          </a:xfrm>
        </p:spPr>
        <p:txBody>
          <a:bodyPr/>
          <a:lstStyle/>
          <a:p>
            <a:r>
              <a:rPr lang="en-IN" dirty="0">
                <a:latin typeface="Times New Roman" panose="02020603050405020304" pitchFamily="18" charset="0"/>
                <a:cs typeface="Times New Roman" panose="02020603050405020304" pitchFamily="18" charset="0"/>
              </a:rPr>
              <a:t>Sequence Diagram- </a:t>
            </a:r>
            <a:r>
              <a:rPr lang="en-IN" dirty="0" err="1">
                <a:latin typeface="Times New Roman" panose="02020603050405020304" pitchFamily="18" charset="0"/>
                <a:cs typeface="Times New Roman" panose="02020603050405020304" pitchFamily="18" charset="0"/>
              </a:rPr>
              <a:t>ChatBot</a:t>
            </a:r>
            <a:r>
              <a:rPr lang="en-IN" dirty="0">
                <a:latin typeface="Times New Roman" panose="02020603050405020304" pitchFamily="18" charset="0"/>
                <a:cs typeface="Times New Roman" panose="02020603050405020304" pitchFamily="18" charset="0"/>
              </a:rPr>
              <a:t> Interaction</a:t>
            </a:r>
            <a:endParaRPr lang="en-US"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6" y="1011353"/>
            <a:ext cx="7064373" cy="547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95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7FC29-5885-0344-620C-CDEA547C392F}"/>
              </a:ext>
            </a:extLst>
          </p:cNvPr>
          <p:cNvSpPr>
            <a:spLocks noGrp="1"/>
          </p:cNvSpPr>
          <p:nvPr>
            <p:ph type="title"/>
          </p:nvPr>
        </p:nvSpPr>
        <p:spPr>
          <a:xfrm>
            <a:off x="449699" y="694042"/>
            <a:ext cx="4585940" cy="721453"/>
          </a:xfrm>
        </p:spPr>
        <p:txBody>
          <a:bodyPr>
            <a:noAutofit/>
          </a:bodyPr>
          <a:lstStyle/>
          <a:p>
            <a:r>
              <a:rPr lang="en-IN" sz="4000" dirty="0">
                <a:latin typeface="Times New Roman" panose="02020603050405020304" pitchFamily="18" charset="0"/>
                <a:cs typeface="Times New Roman" panose="02020603050405020304" pitchFamily="18" charset="0"/>
              </a:rPr>
              <a:t>Evaluation Metrics:</a:t>
            </a:r>
          </a:p>
        </p:txBody>
      </p:sp>
      <p:sp>
        <p:nvSpPr>
          <p:cNvPr id="3" name="Text Placeholder 2">
            <a:extLst>
              <a:ext uri="{FF2B5EF4-FFF2-40B4-BE49-F238E27FC236}">
                <a16:creationId xmlns:a16="http://schemas.microsoft.com/office/drawing/2014/main" xmlns="" id="{32D86831-6313-13F2-8D0A-54930CEEAC0E}"/>
              </a:ext>
            </a:extLst>
          </p:cNvPr>
          <p:cNvSpPr>
            <a:spLocks noGrp="1"/>
          </p:cNvSpPr>
          <p:nvPr>
            <p:ph type="body" idx="1"/>
          </p:nvPr>
        </p:nvSpPr>
        <p:spPr>
          <a:xfrm>
            <a:off x="90153" y="1928816"/>
            <a:ext cx="11736198" cy="5478258"/>
          </a:xfrm>
        </p:spPr>
        <p:txBody>
          <a:bodyPr/>
          <a:lstStyle/>
          <a:p>
            <a:pPr algn="just"/>
            <a:r>
              <a:rPr lang="en-US" dirty="0">
                <a:latin typeface="Times New Roman" panose="02020603050405020304" pitchFamily="18" charset="0"/>
                <a:cs typeface="Times New Roman" panose="02020603050405020304" pitchFamily="18" charset="0"/>
              </a:rPr>
              <a:t>Accuracy: This metric measures the proportion of correctly classified instances out of the total number of instances. Accuracy is good when the dataset is balanced (classes are roughly equal in number).</a:t>
            </a:r>
          </a:p>
          <a:p>
            <a:pPr marL="114300" indent="0" algn="just">
              <a:buNone/>
            </a:pPr>
            <a:r>
              <a:rPr lang="en-US" dirty="0">
                <a:latin typeface="Times New Roman" panose="02020603050405020304" pitchFamily="18" charset="0"/>
                <a:cs typeface="Times New Roman" panose="02020603050405020304" pitchFamily="18" charset="0"/>
              </a:rPr>
              <a:t>    Accuracy= </a:t>
            </a:r>
            <a:r>
              <a:rPr lang="en-US" dirty="0" smtClean="0">
                <a:latin typeface="Times New Roman" panose="02020603050405020304" pitchFamily="18" charset="0"/>
                <a:cs typeface="Times New Roman" panose="02020603050405020304" pitchFamily="18" charset="0"/>
              </a:rPr>
              <a:t>Number</a:t>
            </a:r>
            <a:r>
              <a:rPr lang="en-US" dirty="0">
                <a:latin typeface="Times New Roman" panose="02020603050405020304" pitchFamily="18" charset="0"/>
                <a:cs typeface="Times New Roman" panose="02020603050405020304" pitchFamily="18" charset="0"/>
              </a:rPr>
              <a:t> of Correct Predictions</a:t>
            </a:r>
            <a:r>
              <a:rPr lang="en-US" dirty="0" smtClean="0">
                <a:latin typeface="Times New Roman" panose="02020603050405020304" pitchFamily="18" charset="0"/>
                <a:cs typeface="Times New Roman" panose="02020603050405020304" pitchFamily="18" charset="0"/>
              </a:rPr>
              <a:t>​/Total</a:t>
            </a:r>
            <a:r>
              <a:rPr lang="en-US" dirty="0">
                <a:latin typeface="Times New Roman" panose="02020603050405020304" pitchFamily="18" charset="0"/>
                <a:cs typeface="Times New Roman" panose="02020603050405020304" pitchFamily="18" charset="0"/>
              </a:rPr>
              <a:t> Number of </a:t>
            </a:r>
            <a:r>
              <a:rPr lang="en-US" dirty="0" smtClean="0">
                <a:latin typeface="Times New Roman" panose="02020603050405020304" pitchFamily="18" charset="0"/>
                <a:cs typeface="Times New Roman" panose="02020603050405020304" pitchFamily="18" charset="0"/>
              </a:rPr>
              <a:t>Predictions</a:t>
            </a:r>
            <a:endParaRPr lang="en-US"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rPr>
              <a:t>     Accuracy=TP+TN/FP+FN+TP+TN​ </a:t>
            </a:r>
          </a:p>
          <a:p>
            <a:pPr algn="just"/>
            <a:r>
              <a:rPr lang="en-US" dirty="0">
                <a:latin typeface="Times New Roman" panose="02020603050405020304" pitchFamily="18" charset="0"/>
                <a:cs typeface="Times New Roman" panose="02020603050405020304" pitchFamily="18" charset="0"/>
              </a:rPr>
              <a:t>Cross-validation: Repeated stratified k-fold cross-validation is performed to estimate the model's performance on unseen data. This is important for imbalanced datasets to ensure fair evaluation.</a:t>
            </a:r>
          </a:p>
        </p:txBody>
      </p:sp>
    </p:spTree>
    <p:extLst>
      <p:ext uri="{BB962C8B-B14F-4D97-AF65-F5344CB8AC3E}">
        <p14:creationId xmlns:p14="http://schemas.microsoft.com/office/powerpoint/2010/main" val="4166221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16" y="100208"/>
            <a:ext cx="12067784" cy="974834"/>
          </a:xfrm>
        </p:spPr>
        <p:txBody>
          <a:bodyPr>
            <a:normAutofit fontScale="90000"/>
          </a:bodyPr>
          <a:lstStyle/>
          <a:p>
            <a:r>
              <a:rPr lang="en-US" dirty="0">
                <a:latin typeface="Times New Roman" panose="02020603050405020304" pitchFamily="18" charset="0"/>
                <a:cs typeface="Times New Roman" panose="02020603050405020304" pitchFamily="18" charset="0"/>
              </a:rPr>
              <a:t>SOFTWARE AND HARDWARE REQUIREMENTS</a:t>
            </a:r>
          </a:p>
        </p:txBody>
      </p:sp>
      <p:sp>
        <p:nvSpPr>
          <p:cNvPr id="3" name="Text Placeholder 2"/>
          <p:cNvSpPr>
            <a:spLocks noGrp="1"/>
          </p:cNvSpPr>
          <p:nvPr>
            <p:ph type="body" idx="1"/>
          </p:nvPr>
        </p:nvSpPr>
        <p:spPr>
          <a:xfrm>
            <a:off x="494270" y="977030"/>
            <a:ext cx="10859530" cy="5199933"/>
          </a:xfrm>
        </p:spPr>
        <p:txBody>
          <a:bodyPr>
            <a:normAutofit fontScale="92500" lnSpcReduction="10000"/>
          </a:bodyPr>
          <a:lstStyle/>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Software requirements</a:t>
            </a:r>
          </a:p>
          <a:p>
            <a:pPr marL="114300" indent="0">
              <a:buNone/>
            </a:pPr>
            <a:r>
              <a:rPr lang="en-US" dirty="0">
                <a:latin typeface="Times New Roman" panose="02020603050405020304" pitchFamily="18" charset="0"/>
                <a:cs typeface="Times New Roman" panose="02020603050405020304" pitchFamily="18" charset="0"/>
              </a:rPr>
              <a:t> Frontend : React</a:t>
            </a:r>
          </a:p>
          <a:p>
            <a:pPr marL="114300" indent="0">
              <a:buNone/>
            </a:pPr>
            <a:r>
              <a:rPr lang="en-US" dirty="0">
                <a:latin typeface="Times New Roman" panose="02020603050405020304" pitchFamily="18" charset="0"/>
                <a:cs typeface="Times New Roman" panose="02020603050405020304" pitchFamily="18" charset="0"/>
              </a:rPr>
              <a:t> Backend: Python, Flask</a:t>
            </a:r>
          </a:p>
          <a:p>
            <a:pPr marL="114300" indent="0">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Hardware Requirements</a:t>
            </a:r>
          </a:p>
          <a:p>
            <a:pPr marL="114300" indent="0">
              <a:buNone/>
            </a:pPr>
            <a:r>
              <a:rPr lang="en-US" dirty="0">
                <a:latin typeface="Times New Roman" panose="02020603050405020304" pitchFamily="18" charset="0"/>
                <a:cs typeface="Times New Roman" panose="02020603050405020304" pitchFamily="18" charset="0"/>
              </a:rPr>
              <a:t>CPU: Multi-core processors with at least 4-8 cores.</a:t>
            </a:r>
          </a:p>
          <a:p>
            <a:pPr marL="114300" indent="0">
              <a:buNone/>
            </a:pPr>
            <a:r>
              <a:rPr lang="en-US" dirty="0">
                <a:latin typeface="Times New Roman" panose="02020603050405020304" pitchFamily="18" charset="0"/>
                <a:cs typeface="Times New Roman" panose="02020603050405020304" pitchFamily="18" charset="0"/>
              </a:rPr>
              <a:t>RAM: 16-32 GB of RAM, depending on the amount of concurrent traffic and the complexity of AI operations.</a:t>
            </a:r>
          </a:p>
          <a:p>
            <a:pPr marL="114300" indent="0">
              <a:buNone/>
            </a:pPr>
            <a:r>
              <a:rPr lang="en-US" dirty="0">
                <a:latin typeface="Times New Roman" panose="02020603050405020304" pitchFamily="18" charset="0"/>
                <a:cs typeface="Times New Roman" panose="02020603050405020304" pitchFamily="18" charset="0"/>
              </a:rPr>
              <a:t>Storage: SSD storage with at least 500 GB for faster data access and better performance.</a:t>
            </a:r>
          </a:p>
          <a:p>
            <a:pPr marL="114300" indent="0">
              <a:buNone/>
            </a:pPr>
            <a:r>
              <a:rPr lang="en-US" dirty="0">
                <a:latin typeface="Times New Roman" panose="02020603050405020304" pitchFamily="18" charset="0"/>
                <a:cs typeface="Times New Roman" panose="02020603050405020304" pitchFamily="18" charset="0"/>
              </a:rPr>
              <a:t>Network: A stable internet connection with sufficient bandwidth to handle website traffic.</a:t>
            </a:r>
          </a:p>
        </p:txBody>
      </p:sp>
    </p:spTree>
    <p:extLst>
      <p:ext uri="{BB962C8B-B14F-4D97-AF65-F5344CB8AC3E}">
        <p14:creationId xmlns:p14="http://schemas.microsoft.com/office/powerpoint/2010/main" val="2613423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309094" y="309093"/>
            <a:ext cx="12015988" cy="66816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FUNCTIONAL AND NON FUNCTIONAL REQUIREMENTS</a:t>
            </a:r>
            <a:endParaRPr dirty="0">
              <a:latin typeface="Times New Roman" panose="02020603050405020304" pitchFamily="18" charset="0"/>
              <a:cs typeface="Times New Roman" panose="02020603050405020304" pitchFamily="18" charset="0"/>
            </a:endParaRPr>
          </a:p>
        </p:txBody>
      </p:sp>
      <p:sp>
        <p:nvSpPr>
          <p:cNvPr id="141" name="Google Shape;141;p10"/>
          <p:cNvSpPr txBox="1">
            <a:spLocks noGrp="1"/>
          </p:cNvSpPr>
          <p:nvPr>
            <p:ph type="body" idx="1"/>
          </p:nvPr>
        </p:nvSpPr>
        <p:spPr>
          <a:xfrm>
            <a:off x="249232" y="1426693"/>
            <a:ext cx="11650132" cy="5740400"/>
          </a:xfrm>
          <a:prstGeom prst="rect">
            <a:avLst/>
          </a:prstGeom>
          <a:noFill/>
          <a:ln>
            <a:noFill/>
          </a:ln>
        </p:spPr>
        <p:txBody>
          <a:bodyPr spcFirstLastPara="1" wrap="square" lIns="91425" tIns="45700" rIns="91425" bIns="45700" anchor="t" anchorCtr="0">
            <a:normAutofit/>
          </a:bodyPr>
          <a:lstStyle/>
          <a:p>
            <a:pPr marL="228600" lvl="0" indent="-50800">
              <a:spcBef>
                <a:spcPts val="0"/>
              </a:spcBef>
              <a:buSzPts val="2800"/>
              <a:buNone/>
            </a:pPr>
            <a:r>
              <a:rPr lang="en-US" dirty="0">
                <a:latin typeface="Times New Roman" panose="02020603050405020304" pitchFamily="18" charset="0"/>
                <a:cs typeface="Times New Roman" panose="02020603050405020304" pitchFamily="18" charset="0"/>
              </a:rPr>
              <a:t>Functional Requirements</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User Management: Sign-up and login.</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Health Assessment: Tool for early detection of postpartum depression with personalized recommendations.</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Machine Learning: Predict </a:t>
            </a:r>
            <a:r>
              <a:rPr lang="en-US" sz="2400" dirty="0" smtClean="0">
                <a:latin typeface="Times New Roman" panose="02020603050405020304" pitchFamily="18" charset="0"/>
                <a:cs typeface="Times New Roman" panose="02020603050405020304" pitchFamily="18" charset="0"/>
              </a:rPr>
              <a:t>risk of </a:t>
            </a:r>
            <a:r>
              <a:rPr lang="en-US" sz="2400" dirty="0">
                <a:latin typeface="Times New Roman" panose="02020603050405020304" pitchFamily="18" charset="0"/>
                <a:cs typeface="Times New Roman" panose="02020603050405020304" pitchFamily="18" charset="0"/>
              </a:rPr>
              <a:t>postpartum </a:t>
            </a:r>
            <a:r>
              <a:rPr lang="en-US" sz="2400" dirty="0" smtClean="0">
                <a:latin typeface="Times New Roman" panose="02020603050405020304" pitchFamily="18" charset="0"/>
                <a:cs typeface="Times New Roman" panose="02020603050405020304" pitchFamily="18" charset="0"/>
              </a:rPr>
              <a:t>depression.</a:t>
            </a:r>
            <a:endParaRPr lang="en-US" sz="2400" dirty="0">
              <a:latin typeface="Times New Roman" panose="02020603050405020304" pitchFamily="18" charset="0"/>
              <a:cs typeface="Times New Roman" panose="02020603050405020304" pitchFamily="18" charset="0"/>
            </a:endParaRP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Professional Recommendations: Suggest doctors and counselors based on assessments.</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Chatbot: Assist users </a:t>
            </a:r>
            <a:r>
              <a:rPr lang="en-US" sz="2400" dirty="0" smtClean="0">
                <a:latin typeface="Times New Roman" panose="02020603050405020304" pitchFamily="18" charset="0"/>
                <a:cs typeface="Times New Roman" panose="02020603050405020304" pitchFamily="18" charset="0"/>
              </a:rPr>
              <a:t>with </a:t>
            </a:r>
            <a:r>
              <a:rPr lang="en-US" sz="2400" dirty="0">
                <a:latin typeface="Times New Roman" panose="02020603050405020304" pitchFamily="18" charset="0"/>
                <a:cs typeface="Times New Roman" panose="02020603050405020304" pitchFamily="18" charset="0"/>
              </a:rPr>
              <a:t>queries, and guidance.</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Health Resources: Provide articles, tips</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and </a:t>
            </a:r>
            <a:r>
              <a:rPr lang="en-US" sz="2400" dirty="0">
                <a:latin typeface="Times New Roman" panose="02020603050405020304" pitchFamily="18" charset="0"/>
                <a:cs typeface="Times New Roman" panose="02020603050405020304" pitchFamily="18" charset="0"/>
              </a:rPr>
              <a:t>focused on women's mental health. </a:t>
            </a:r>
          </a:p>
          <a:p>
            <a:pPr marL="520700" lvl="0">
              <a:spcBef>
                <a:spcPts val="0"/>
              </a:spcBef>
              <a:buSzPts val="28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177800" lvl="0" indent="0">
              <a:spcBef>
                <a:spcPts val="0"/>
              </a:spcBef>
              <a:buSzPts val="2800"/>
              <a:buNone/>
            </a:pPr>
            <a:r>
              <a:rPr lang="en-US" dirty="0">
                <a:latin typeface="Times New Roman" panose="02020603050405020304" pitchFamily="18" charset="0"/>
                <a:cs typeface="Times New Roman" panose="02020603050405020304" pitchFamily="18" charset="0"/>
              </a:rPr>
              <a:t>Non-Functional Requirements</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Performance: Low latency for assessments and </a:t>
            </a:r>
            <a:r>
              <a:rPr lang="en-US" sz="2400" dirty="0" err="1">
                <a:latin typeface="Times New Roman" panose="02020603050405020304" pitchFamily="18" charset="0"/>
                <a:cs typeface="Times New Roman" panose="02020603050405020304" pitchFamily="18" charset="0"/>
              </a:rPr>
              <a:t>chatbot</a:t>
            </a:r>
            <a:r>
              <a:rPr lang="en-US" sz="2400" dirty="0">
                <a:latin typeface="Times New Roman" panose="02020603050405020304" pitchFamily="18" charset="0"/>
                <a:cs typeface="Times New Roman" panose="02020603050405020304" pitchFamily="18" charset="0"/>
              </a:rPr>
              <a:t> responses.</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Usability: Intuitive interface accessible on both desktop and mobile.</a:t>
            </a:r>
          </a:p>
          <a:p>
            <a:pPr marL="635000" lvl="0" indent="-45720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Maintainability: Well-documented, modular codebase for easy updates.</a:t>
            </a:r>
            <a:endParaRPr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45"/>
        <p:cNvGrpSpPr/>
        <p:nvPr/>
      </p:nvGrpSpPr>
      <p:grpSpPr>
        <a:xfrm>
          <a:off x="0" y="0"/>
          <a:ext cx="0" cy="0"/>
          <a:chOff x="0" y="0"/>
          <a:chExt cx="0" cy="0"/>
        </a:xfrm>
      </p:grpSpPr>
      <p:sp>
        <p:nvSpPr>
          <p:cNvPr id="146" name="Google Shape;146;p11"/>
          <p:cNvSpPr txBox="1">
            <a:spLocks noGrp="1"/>
          </p:cNvSpPr>
          <p:nvPr>
            <p:ph type="title"/>
          </p:nvPr>
        </p:nvSpPr>
        <p:spPr>
          <a:xfrm>
            <a:off x="245534" y="160867"/>
            <a:ext cx="4732866" cy="9482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Expected Outcomes</a:t>
            </a:r>
            <a:endParaRPr dirty="0">
              <a:latin typeface="Times New Roman" panose="02020603050405020304" pitchFamily="18" charset="0"/>
              <a:cs typeface="Times New Roman" panose="02020603050405020304" pitchFamily="18" charset="0"/>
            </a:endParaRPr>
          </a:p>
        </p:txBody>
      </p:sp>
      <p:sp>
        <p:nvSpPr>
          <p:cNvPr id="147" name="Google Shape;147;p11"/>
          <p:cNvSpPr txBox="1">
            <a:spLocks noGrp="1"/>
          </p:cNvSpPr>
          <p:nvPr>
            <p:ph type="body" idx="1"/>
          </p:nvPr>
        </p:nvSpPr>
        <p:spPr>
          <a:xfrm>
            <a:off x="245534" y="1169773"/>
            <a:ext cx="11108267" cy="5157502"/>
          </a:xfrm>
          <a:prstGeom prst="rect">
            <a:avLst/>
          </a:prstGeom>
          <a:noFill/>
          <a:ln>
            <a:noFill/>
          </a:ln>
        </p:spPr>
        <p:txBody>
          <a:bodyPr spcFirstLastPara="1" wrap="square" lIns="91425" tIns="45700" rIns="91425" bIns="45700" anchor="t" anchorCtr="0">
            <a:normAutofit/>
          </a:bodyPr>
          <a:lstStyle/>
          <a:p>
            <a:pPr marL="177800" lvl="0" indent="0">
              <a:spcBef>
                <a:spcPts val="0"/>
              </a:spcBef>
              <a:buSzPts val="2800"/>
              <a:buNone/>
            </a:pPr>
            <a:r>
              <a:rPr lang="en-US" sz="2400" dirty="0">
                <a:latin typeface="Times New Roman" panose="02020603050405020304" pitchFamily="18" charset="0"/>
                <a:cs typeface="Times New Roman" panose="02020603050405020304" pitchFamily="18" charset="0"/>
              </a:rPr>
              <a:t>Early Detection   </a:t>
            </a:r>
          </a:p>
          <a:p>
            <a:pPr marL="520700">
              <a:spcBef>
                <a:spcPts val="0"/>
              </a:spcBef>
              <a:buSzPts val="2800"/>
            </a:pPr>
            <a:r>
              <a:rPr lang="en-US" sz="2400" dirty="0">
                <a:latin typeface="Times New Roman" panose="02020603050405020304" pitchFamily="18" charset="0"/>
                <a:cs typeface="Times New Roman" panose="02020603050405020304" pitchFamily="18" charset="0"/>
              </a:rPr>
              <a:t>Outcome: Identifies early signs of postpartum depression.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Impact: Enables timely intervention, reducing severity.</a:t>
            </a:r>
          </a:p>
          <a:p>
            <a:pPr marL="177800" lvl="0" indent="0">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177800" lvl="0" indent="0">
              <a:spcBef>
                <a:spcPts val="0"/>
              </a:spcBef>
              <a:buSzPct val="117000"/>
              <a:buNone/>
            </a:pPr>
            <a:r>
              <a:rPr lang="en-US" sz="2400" dirty="0">
                <a:latin typeface="Times New Roman" panose="02020603050405020304" pitchFamily="18" charset="0"/>
                <a:cs typeface="Times New Roman" panose="02020603050405020304" pitchFamily="18" charset="0"/>
              </a:rPr>
              <a:t>Access to Specialized Care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Outcome: Tailored recommendations for doctors and counselors.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Impact: Improved quality of care.</a:t>
            </a:r>
          </a:p>
          <a:p>
            <a:pPr marL="177800" lvl="0" indent="0">
              <a:spcBef>
                <a:spcPts val="0"/>
              </a:spcBef>
              <a:buSzPts val="2800"/>
              <a:buNone/>
            </a:pPr>
            <a:endParaRPr lang="en-US" sz="2400" dirty="0">
              <a:latin typeface="Times New Roman" panose="02020603050405020304" pitchFamily="18" charset="0"/>
              <a:cs typeface="Times New Roman" panose="02020603050405020304" pitchFamily="18" charset="0"/>
            </a:endParaRPr>
          </a:p>
          <a:p>
            <a:pPr marL="177800" lvl="0" indent="0">
              <a:spcBef>
                <a:spcPts val="0"/>
              </a:spcBef>
              <a:buSzPts val="2800"/>
              <a:buNone/>
            </a:pPr>
            <a:r>
              <a:rPr lang="en-US" sz="2400" dirty="0">
                <a:latin typeface="Times New Roman" panose="02020603050405020304" pitchFamily="18" charset="0"/>
                <a:cs typeface="Times New Roman" panose="02020603050405020304" pitchFamily="18" charset="0"/>
              </a:rPr>
              <a:t>Health Education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Outcome: Provides educational content on mental health.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Impact: Informed decision-making and proactive health management.</a:t>
            </a:r>
          </a:p>
          <a:p>
            <a:pPr marL="520700" lvl="0">
              <a:spcBef>
                <a:spcPts val="0"/>
              </a:spcBef>
              <a:buSzPts val="28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177800" lvl="0" indent="0">
              <a:spcBef>
                <a:spcPts val="0"/>
              </a:spcBef>
              <a:buSzPts val="2800"/>
              <a:buNone/>
            </a:pPr>
            <a:r>
              <a:rPr lang="en-US" sz="2400" dirty="0">
                <a:latin typeface="Times New Roman" panose="02020603050405020304" pitchFamily="18" charset="0"/>
                <a:cs typeface="Times New Roman" panose="02020603050405020304" pitchFamily="18" charset="0"/>
              </a:rPr>
              <a:t>User Engagement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Outcome: User-friendly interface and responsive </a:t>
            </a:r>
            <a:r>
              <a:rPr lang="en-US" sz="2400" dirty="0" err="1">
                <a:latin typeface="Times New Roman" panose="02020603050405020304" pitchFamily="18" charset="0"/>
                <a:cs typeface="Times New Roman" panose="02020603050405020304" pitchFamily="18" charset="0"/>
              </a:rPr>
              <a:t>chatbot</a:t>
            </a:r>
            <a:r>
              <a:rPr lang="en-US" sz="2400" dirty="0">
                <a:latin typeface="Times New Roman" panose="02020603050405020304" pitchFamily="18" charset="0"/>
                <a:cs typeface="Times New Roman" panose="02020603050405020304" pitchFamily="18" charset="0"/>
              </a:rPr>
              <a:t>.  </a:t>
            </a:r>
          </a:p>
          <a:p>
            <a:pPr marL="520700" lvl="0">
              <a:spcBef>
                <a:spcPts val="0"/>
              </a:spcBef>
              <a:buSzPts val="28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Impact: High user satisfaction and engagement.</a:t>
            </a:r>
          </a:p>
          <a:p>
            <a:pPr marL="520700" lvl="0">
              <a:spcBef>
                <a:spcPts val="0"/>
              </a:spcBef>
              <a:buSzPts val="28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DF1D72C-3598-7133-5C71-AA0301D5DFBA}"/>
              </a:ext>
            </a:extLst>
          </p:cNvPr>
          <p:cNvPicPr>
            <a:picLocks noChangeAspect="1"/>
          </p:cNvPicPr>
          <p:nvPr/>
        </p:nvPicPr>
        <p:blipFill>
          <a:blip r:embed="rId2"/>
          <a:stretch>
            <a:fillRect/>
          </a:stretch>
        </p:blipFill>
        <p:spPr>
          <a:xfrm>
            <a:off x="1286329" y="920892"/>
            <a:ext cx="9601200" cy="4774947"/>
          </a:xfrm>
          <a:prstGeom prst="rect">
            <a:avLst/>
          </a:prstGeom>
        </p:spPr>
      </p:pic>
      <p:sp>
        <p:nvSpPr>
          <p:cNvPr id="4" name="TextBox 3"/>
          <p:cNvSpPr txBox="1"/>
          <p:nvPr/>
        </p:nvSpPr>
        <p:spPr>
          <a:xfrm>
            <a:off x="5290095" y="5798870"/>
            <a:ext cx="254923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Sign Up Page</a:t>
            </a:r>
          </a:p>
        </p:txBody>
      </p:sp>
      <p:sp>
        <p:nvSpPr>
          <p:cNvPr id="2" name="TextBox 1"/>
          <p:cNvSpPr txBox="1"/>
          <p:nvPr/>
        </p:nvSpPr>
        <p:spPr>
          <a:xfrm>
            <a:off x="609408" y="141663"/>
            <a:ext cx="2203846" cy="707886"/>
          </a:xfrm>
          <a:prstGeom prst="rect">
            <a:avLst/>
          </a:prstGeom>
          <a:noFill/>
        </p:spPr>
        <p:txBody>
          <a:bodyPr wrap="square" rtlCol="0">
            <a:spAutoFit/>
          </a:bodyPr>
          <a:lstStyle/>
          <a:p>
            <a:r>
              <a:rPr lang="en-US" sz="4000" dirty="0" smtClean="0">
                <a:latin typeface="Times New Roman" panose="02020603050405020304" pitchFamily="18" charset="0"/>
                <a:cs typeface="Times New Roman" panose="02020603050405020304" pitchFamily="18" charset="0"/>
              </a:rPr>
              <a:t>Results</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5267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Content</a:t>
            </a:r>
            <a:endParaRPr dirty="0">
              <a:latin typeface="Times New Roman" panose="02020603050405020304" pitchFamily="18" charset="0"/>
              <a:cs typeface="Times New Roman" panose="02020603050405020304" pitchFamily="18" charset="0"/>
            </a:endParaRPr>
          </a:p>
        </p:txBody>
      </p:sp>
      <p:sp>
        <p:nvSpPr>
          <p:cNvPr id="93" name="Google Shape;9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Abstract</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Literature review</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Objective of Project</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Scope of Project</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Proposed System/ Architecture Diagram</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H/W and S/W requirements</a:t>
            </a: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Functional and Non-Functional requirements</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Expected Outcome </a:t>
            </a:r>
            <a:endParaRPr dirty="0">
              <a:latin typeface="Times New Roman" panose="02020603050405020304" pitchFamily="18" charset="0"/>
              <a:cs typeface="Times New Roman" panose="02020603050405020304" pitchFamily="18" charset="0"/>
            </a:endParaRPr>
          </a:p>
          <a:p>
            <a:pPr marL="457200" lvl="0" indent="-342900" algn="l" rtl="0">
              <a:lnSpc>
                <a:spcPct val="90000"/>
              </a:lnSpc>
              <a:spcBef>
                <a:spcPts val="0"/>
              </a:spcBef>
              <a:spcAft>
                <a:spcPts val="0"/>
              </a:spcAft>
              <a:buSzPts val="1800"/>
              <a:buChar char="•"/>
            </a:pPr>
            <a:r>
              <a:rPr lang="en-US" dirty="0">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473" y="955965"/>
            <a:ext cx="9421091" cy="466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450631" y="5782784"/>
            <a:ext cx="1593706"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1321828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1359" y="213257"/>
            <a:ext cx="1160895" cy="307777"/>
          </a:xfrm>
          <a:prstGeom prst="rect">
            <a:avLst/>
          </a:prstGeom>
        </p:spPr>
        <p:txBody>
          <a:bodyPr wrap="none">
            <a:spAutoFit/>
          </a:bodyPr>
          <a:lstStyle/>
          <a:p>
            <a:r>
              <a:rPr lang="en-US" dirty="0"/>
              <a:t>Admin Page</a:t>
            </a:r>
          </a:p>
        </p:txBody>
      </p:sp>
      <p:sp>
        <p:nvSpPr>
          <p:cNvPr id="3" name="Rectangle 2"/>
          <p:cNvSpPr/>
          <p:nvPr/>
        </p:nvSpPr>
        <p:spPr>
          <a:xfrm>
            <a:off x="4164676" y="5940624"/>
            <a:ext cx="5054139"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Admin can add doctor’s information</a:t>
            </a:r>
            <a:endParaRPr lang="en-IN" sz="2400" dirty="0">
              <a:latin typeface="Times New Roman" panose="02020603050405020304" pitchFamily="18" charset="0"/>
              <a:cs typeface="Times New Roman" panose="02020603050405020304" pitchFamily="18" charset="0"/>
            </a:endParaRPr>
          </a:p>
        </p:txBody>
      </p:sp>
      <p:sp>
        <p:nvSpPr>
          <p:cNvPr id="4" name="AutoShape 4" descr="blob:https://web.whatsapp.com/28016819-7a9f-45c1-8c59-442a23b0356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lob:https://web.whatsapp.com/28016819-7a9f-45c1-8c59-442a23b0356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blob:https://web.whatsapp.com/28016819-7a9f-45c1-8c59-442a23b0356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lob:https://web.whatsapp.com/28016819-7a9f-45c1-8c59-442a23b0356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26" y="742229"/>
            <a:ext cx="10044545" cy="5066920"/>
          </a:xfrm>
          <a:prstGeom prst="rect">
            <a:avLst/>
          </a:prstGeom>
        </p:spPr>
      </p:pic>
    </p:spTree>
    <p:extLst>
      <p:ext uri="{BB962C8B-B14F-4D97-AF65-F5344CB8AC3E}">
        <p14:creationId xmlns:p14="http://schemas.microsoft.com/office/powerpoint/2010/main" val="4191705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0C7003A-705B-FCC0-0D36-99AC12512BB1}"/>
              </a:ext>
            </a:extLst>
          </p:cNvPr>
          <p:cNvPicPr>
            <a:picLocks noChangeAspect="1"/>
          </p:cNvPicPr>
          <p:nvPr/>
        </p:nvPicPr>
        <p:blipFill>
          <a:blip r:embed="rId2"/>
          <a:stretch>
            <a:fillRect/>
          </a:stretch>
        </p:blipFill>
        <p:spPr>
          <a:xfrm>
            <a:off x="947797" y="370138"/>
            <a:ext cx="10296406" cy="5523593"/>
          </a:xfrm>
          <a:prstGeom prst="rect">
            <a:avLst/>
          </a:prstGeom>
        </p:spPr>
      </p:pic>
      <p:sp>
        <p:nvSpPr>
          <p:cNvPr id="3" name="Rectangle 2"/>
          <p:cNvSpPr/>
          <p:nvPr/>
        </p:nvSpPr>
        <p:spPr>
          <a:xfrm>
            <a:off x="3341717" y="6059875"/>
            <a:ext cx="7057505"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Admin can view list of doctors and can delete them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27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blob:https://web.whatsapp.com/b53e28bf-3a4d-456a-8f30-e9177ad085f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 name="Group 3">
            <a:extLst>
              <a:ext uri="{FF2B5EF4-FFF2-40B4-BE49-F238E27FC236}">
                <a16:creationId xmlns:a16="http://schemas.microsoft.com/office/drawing/2014/main" xmlns="" id="{700C89DA-E708-8177-998A-53C85702139C}"/>
              </a:ext>
            </a:extLst>
          </p:cNvPr>
          <p:cNvGrpSpPr/>
          <p:nvPr/>
        </p:nvGrpSpPr>
        <p:grpSpPr>
          <a:xfrm>
            <a:off x="609600" y="537292"/>
            <a:ext cx="10626436" cy="5424132"/>
            <a:chOff x="2345094" y="762064"/>
            <a:chExt cx="7445883" cy="5424132"/>
          </a:xfrm>
        </p:grpSpPr>
        <p:pic>
          <p:nvPicPr>
            <p:cNvPr id="5" name="Picture 4">
              <a:extLst>
                <a:ext uri="{FF2B5EF4-FFF2-40B4-BE49-F238E27FC236}">
                  <a16:creationId xmlns:a16="http://schemas.microsoft.com/office/drawing/2014/main" xmlns="" id="{B6B4A6A3-5934-2250-A3BA-DB460FD5B9FF}"/>
                </a:ext>
              </a:extLst>
            </p:cNvPr>
            <p:cNvPicPr>
              <a:picLocks noChangeAspect="1"/>
            </p:cNvPicPr>
            <p:nvPr/>
          </p:nvPicPr>
          <p:blipFill>
            <a:blip r:embed="rId2"/>
            <a:stretch>
              <a:fillRect/>
            </a:stretch>
          </p:blipFill>
          <p:spPr>
            <a:xfrm>
              <a:off x="2345094" y="762064"/>
              <a:ext cx="7408040" cy="3974105"/>
            </a:xfrm>
            <a:prstGeom prst="rect">
              <a:avLst/>
            </a:prstGeom>
          </p:spPr>
        </p:pic>
        <p:pic>
          <p:nvPicPr>
            <p:cNvPr id="6" name="Picture 5">
              <a:extLst>
                <a:ext uri="{FF2B5EF4-FFF2-40B4-BE49-F238E27FC236}">
                  <a16:creationId xmlns:a16="http://schemas.microsoft.com/office/drawing/2014/main" xmlns="" id="{30921B8D-8D49-360C-7C17-E41E781882D7}"/>
                </a:ext>
              </a:extLst>
            </p:cNvPr>
            <p:cNvPicPr>
              <a:picLocks noChangeAspect="1"/>
            </p:cNvPicPr>
            <p:nvPr/>
          </p:nvPicPr>
          <p:blipFill>
            <a:blip r:embed="rId3"/>
            <a:srcRect t="62625"/>
            <a:stretch/>
          </p:blipFill>
          <p:spPr>
            <a:xfrm>
              <a:off x="2345095" y="4693300"/>
              <a:ext cx="7445882" cy="1492896"/>
            </a:xfrm>
            <a:prstGeom prst="rect">
              <a:avLst/>
            </a:prstGeom>
          </p:spPr>
        </p:pic>
      </p:grpSp>
      <p:sp>
        <p:nvSpPr>
          <p:cNvPr id="2" name="Rectangle 1"/>
          <p:cNvSpPr/>
          <p:nvPr/>
        </p:nvSpPr>
        <p:spPr>
          <a:xfrm>
            <a:off x="4949577" y="6129148"/>
            <a:ext cx="1611339" cy="461665"/>
          </a:xfrm>
          <a:prstGeom prst="rect">
            <a:avLst/>
          </a:prstGeom>
        </p:spPr>
        <p:txBody>
          <a:bodyPr wrap="none">
            <a:spAutoFit/>
          </a:bodyPr>
          <a:lstStyle/>
          <a:p>
            <a:r>
              <a:rPr lang="en-IN" sz="2400" dirty="0">
                <a:latin typeface="Times New Roman" panose="02020603050405020304" pitchFamily="18" charset="0"/>
                <a:cs typeface="Times New Roman" panose="02020603050405020304" pitchFamily="18" charset="0"/>
              </a:rPr>
              <a:t>Home Page</a:t>
            </a:r>
          </a:p>
        </p:txBody>
      </p:sp>
    </p:spTree>
    <p:extLst>
      <p:ext uri="{BB962C8B-B14F-4D97-AF65-F5344CB8AC3E}">
        <p14:creationId xmlns:p14="http://schemas.microsoft.com/office/powerpoint/2010/main" val="3703405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lob:https://web.whatsapp.com/2252a32f-3147-4682-8c1f-c39d24786b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 y="160338"/>
            <a:ext cx="11641777" cy="576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497119" y="6131515"/>
            <a:ext cx="1263487" cy="461665"/>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Chatbot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099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0DEE509-D435-C7AF-593C-5D78A3C714F5}"/>
              </a:ext>
            </a:extLst>
          </p:cNvPr>
          <p:cNvPicPr>
            <a:picLocks noChangeAspect="1"/>
          </p:cNvPicPr>
          <p:nvPr/>
        </p:nvPicPr>
        <p:blipFill>
          <a:blip r:embed="rId2"/>
          <a:stretch>
            <a:fillRect/>
          </a:stretch>
        </p:blipFill>
        <p:spPr>
          <a:xfrm>
            <a:off x="167952" y="970513"/>
            <a:ext cx="5565516" cy="2985667"/>
          </a:xfrm>
          <a:prstGeom prst="rect">
            <a:avLst/>
          </a:prstGeom>
        </p:spPr>
      </p:pic>
      <p:grpSp>
        <p:nvGrpSpPr>
          <p:cNvPr id="3" name="Group 2">
            <a:extLst>
              <a:ext uri="{FF2B5EF4-FFF2-40B4-BE49-F238E27FC236}">
                <a16:creationId xmlns:a16="http://schemas.microsoft.com/office/drawing/2014/main" xmlns="" id="{8A0C3547-56ED-4571-99D7-37C1C38ABFCE}"/>
              </a:ext>
            </a:extLst>
          </p:cNvPr>
          <p:cNvGrpSpPr/>
          <p:nvPr/>
        </p:nvGrpSpPr>
        <p:grpSpPr>
          <a:xfrm>
            <a:off x="6096498" y="351234"/>
            <a:ext cx="5998520" cy="5786330"/>
            <a:chOff x="6075888" y="933125"/>
            <a:chExt cx="5968272" cy="4882347"/>
          </a:xfrm>
        </p:grpSpPr>
        <p:pic>
          <p:nvPicPr>
            <p:cNvPr id="4" name="Picture 3">
              <a:extLst>
                <a:ext uri="{FF2B5EF4-FFF2-40B4-BE49-F238E27FC236}">
                  <a16:creationId xmlns:a16="http://schemas.microsoft.com/office/drawing/2014/main" xmlns="" id="{CD3158D4-D9B7-CBA6-70A8-00BB2F317C5C}"/>
                </a:ext>
              </a:extLst>
            </p:cNvPr>
            <p:cNvPicPr>
              <a:picLocks noChangeAspect="1"/>
            </p:cNvPicPr>
            <p:nvPr/>
          </p:nvPicPr>
          <p:blipFill>
            <a:blip r:embed="rId3"/>
            <a:stretch>
              <a:fillRect/>
            </a:stretch>
          </p:blipFill>
          <p:spPr>
            <a:xfrm>
              <a:off x="6075888" y="933125"/>
              <a:ext cx="5948160" cy="3190940"/>
            </a:xfrm>
            <a:prstGeom prst="rect">
              <a:avLst/>
            </a:prstGeom>
          </p:spPr>
        </p:pic>
        <p:pic>
          <p:nvPicPr>
            <p:cNvPr id="5" name="Picture 4">
              <a:extLst>
                <a:ext uri="{FF2B5EF4-FFF2-40B4-BE49-F238E27FC236}">
                  <a16:creationId xmlns:a16="http://schemas.microsoft.com/office/drawing/2014/main" xmlns="" id="{A1872E32-88B8-32BF-1832-639EB4994FEE}"/>
                </a:ext>
              </a:extLst>
            </p:cNvPr>
            <p:cNvPicPr>
              <a:picLocks noChangeAspect="1"/>
            </p:cNvPicPr>
            <p:nvPr/>
          </p:nvPicPr>
          <p:blipFill>
            <a:blip r:embed="rId4"/>
            <a:srcRect t="46000"/>
            <a:stretch/>
          </p:blipFill>
          <p:spPr>
            <a:xfrm>
              <a:off x="6096000" y="4124065"/>
              <a:ext cx="5948160" cy="1691407"/>
            </a:xfrm>
            <a:prstGeom prst="rect">
              <a:avLst/>
            </a:prstGeom>
          </p:spPr>
        </p:pic>
      </p:grpSp>
      <p:cxnSp>
        <p:nvCxnSpPr>
          <p:cNvPr id="6" name="Straight Arrow Connector 5">
            <a:extLst>
              <a:ext uri="{FF2B5EF4-FFF2-40B4-BE49-F238E27FC236}">
                <a16:creationId xmlns:a16="http://schemas.microsoft.com/office/drawing/2014/main" xmlns="" id="{9AB579B9-F425-57E7-6838-2D6156D20193}"/>
              </a:ext>
            </a:extLst>
          </p:cNvPr>
          <p:cNvCxnSpPr>
            <a:cxnSpLocks/>
          </p:cNvCxnSpPr>
          <p:nvPr/>
        </p:nvCxnSpPr>
        <p:spPr>
          <a:xfrm>
            <a:off x="5733468" y="2463347"/>
            <a:ext cx="36253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477144" y="6276108"/>
            <a:ext cx="2637260" cy="461665"/>
          </a:xfrm>
          <a:prstGeom prst="rect">
            <a:avLst/>
          </a:prstGeom>
        </p:spPr>
        <p:txBody>
          <a:bodyPr wrap="none">
            <a:spAutoFit/>
          </a:bodyPr>
          <a:lstStyle/>
          <a:p>
            <a:r>
              <a:rPr lang="en-IN" sz="2400" dirty="0">
                <a:latin typeface="Times New Roman" panose="02020603050405020304" pitchFamily="18" charset="0"/>
                <a:cs typeface="Times New Roman" panose="02020603050405020304" pitchFamily="18" charset="0"/>
              </a:rPr>
              <a:t>Assessment Section</a:t>
            </a:r>
          </a:p>
        </p:txBody>
      </p:sp>
    </p:spTree>
    <p:extLst>
      <p:ext uri="{BB962C8B-B14F-4D97-AF65-F5344CB8AC3E}">
        <p14:creationId xmlns:p14="http://schemas.microsoft.com/office/powerpoint/2010/main" val="65034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908BD35-33DC-4D53-CCAF-E489C33A05A2}"/>
              </a:ext>
            </a:extLst>
          </p:cNvPr>
          <p:cNvPicPr>
            <a:picLocks noChangeAspect="1"/>
          </p:cNvPicPr>
          <p:nvPr/>
        </p:nvPicPr>
        <p:blipFill>
          <a:blip r:embed="rId2"/>
          <a:srcRect l="-306" r="11225"/>
          <a:stretch/>
        </p:blipFill>
        <p:spPr>
          <a:xfrm>
            <a:off x="250144" y="158750"/>
            <a:ext cx="5430417" cy="3270250"/>
          </a:xfrm>
          <a:prstGeom prst="rect">
            <a:avLst/>
          </a:prstGeom>
        </p:spPr>
      </p:pic>
      <p:pic>
        <p:nvPicPr>
          <p:cNvPr id="3" name="Picture 2">
            <a:extLst>
              <a:ext uri="{FF2B5EF4-FFF2-40B4-BE49-F238E27FC236}">
                <a16:creationId xmlns:a16="http://schemas.microsoft.com/office/drawing/2014/main" xmlns="" id="{E7F44BB0-8B75-0ED1-AC8B-CB3B515EFE3B}"/>
              </a:ext>
            </a:extLst>
          </p:cNvPr>
          <p:cNvPicPr>
            <a:picLocks noChangeAspect="1"/>
          </p:cNvPicPr>
          <p:nvPr/>
        </p:nvPicPr>
        <p:blipFill>
          <a:blip r:embed="rId3"/>
          <a:stretch>
            <a:fillRect/>
          </a:stretch>
        </p:blipFill>
        <p:spPr>
          <a:xfrm>
            <a:off x="6227549" y="165617"/>
            <a:ext cx="5443763" cy="2920352"/>
          </a:xfrm>
          <a:prstGeom prst="rect">
            <a:avLst/>
          </a:prstGeom>
        </p:spPr>
      </p:pic>
      <p:pic>
        <p:nvPicPr>
          <p:cNvPr id="4" name="Picture 3">
            <a:extLst>
              <a:ext uri="{FF2B5EF4-FFF2-40B4-BE49-F238E27FC236}">
                <a16:creationId xmlns:a16="http://schemas.microsoft.com/office/drawing/2014/main" xmlns="" id="{F20A2CBC-91BA-659B-0E98-F1CFCFD178CB}"/>
              </a:ext>
            </a:extLst>
          </p:cNvPr>
          <p:cNvPicPr>
            <a:picLocks noChangeAspect="1"/>
          </p:cNvPicPr>
          <p:nvPr/>
        </p:nvPicPr>
        <p:blipFill>
          <a:blip r:embed="rId4"/>
          <a:stretch>
            <a:fillRect/>
          </a:stretch>
        </p:blipFill>
        <p:spPr>
          <a:xfrm>
            <a:off x="3682798" y="3445318"/>
            <a:ext cx="4695864" cy="2196510"/>
          </a:xfrm>
          <a:prstGeom prst="rect">
            <a:avLst/>
          </a:prstGeom>
        </p:spPr>
      </p:pic>
      <p:sp>
        <p:nvSpPr>
          <p:cNvPr id="5" name="Rectangle 4"/>
          <p:cNvSpPr/>
          <p:nvPr/>
        </p:nvSpPr>
        <p:spPr>
          <a:xfrm>
            <a:off x="4929448" y="6137255"/>
            <a:ext cx="2452254" cy="400110"/>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rPr>
              <a:t>Result of Assessment</a:t>
            </a:r>
          </a:p>
        </p:txBody>
      </p:sp>
      <p:sp>
        <p:nvSpPr>
          <p:cNvPr id="6" name="Rectangle 5"/>
          <p:cNvSpPr/>
          <p:nvPr/>
        </p:nvSpPr>
        <p:spPr>
          <a:xfrm>
            <a:off x="5219902" y="5334051"/>
            <a:ext cx="1879041" cy="307777"/>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Self Harming Thoughts</a:t>
            </a:r>
          </a:p>
        </p:txBody>
      </p:sp>
      <p:sp>
        <p:nvSpPr>
          <p:cNvPr id="7" name="Rectangle 6"/>
          <p:cNvSpPr/>
          <p:nvPr/>
        </p:nvSpPr>
        <p:spPr>
          <a:xfrm>
            <a:off x="2503893" y="3246837"/>
            <a:ext cx="1122423" cy="307777"/>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Risk Of PPD</a:t>
            </a:r>
          </a:p>
        </p:txBody>
      </p:sp>
      <p:sp>
        <p:nvSpPr>
          <p:cNvPr id="8" name="Rectangle 7"/>
          <p:cNvSpPr/>
          <p:nvPr/>
        </p:nvSpPr>
        <p:spPr>
          <a:xfrm>
            <a:off x="8651626" y="3266697"/>
            <a:ext cx="1386918" cy="307777"/>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No Risk Of PPD</a:t>
            </a:r>
          </a:p>
        </p:txBody>
      </p:sp>
    </p:spTree>
    <p:extLst>
      <p:ext uri="{BB962C8B-B14F-4D97-AF65-F5344CB8AC3E}">
        <p14:creationId xmlns:p14="http://schemas.microsoft.com/office/powerpoint/2010/main" val="1139717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1BCDAF2-FC4B-E55E-6DB4-44A07EC96687}"/>
              </a:ext>
            </a:extLst>
          </p:cNvPr>
          <p:cNvPicPr>
            <a:picLocks noChangeAspect="1"/>
          </p:cNvPicPr>
          <p:nvPr/>
        </p:nvPicPr>
        <p:blipFill>
          <a:blip r:embed="rId2"/>
          <a:stretch>
            <a:fillRect/>
          </a:stretch>
        </p:blipFill>
        <p:spPr>
          <a:xfrm>
            <a:off x="826046" y="261715"/>
            <a:ext cx="10539907" cy="5654221"/>
          </a:xfrm>
          <a:prstGeom prst="rect">
            <a:avLst/>
          </a:prstGeom>
        </p:spPr>
      </p:pic>
      <p:sp>
        <p:nvSpPr>
          <p:cNvPr id="3" name="Rectangle 2"/>
          <p:cNvSpPr/>
          <p:nvPr/>
        </p:nvSpPr>
        <p:spPr>
          <a:xfrm>
            <a:off x="3998422" y="6230080"/>
            <a:ext cx="5095702" cy="461665"/>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Specialist around User’s Location</a:t>
            </a:r>
          </a:p>
        </p:txBody>
      </p:sp>
    </p:spTree>
    <p:extLst>
      <p:ext uri="{BB962C8B-B14F-4D97-AF65-F5344CB8AC3E}">
        <p14:creationId xmlns:p14="http://schemas.microsoft.com/office/powerpoint/2010/main" val="202940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70" y="245453"/>
            <a:ext cx="11697116" cy="627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3782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3F7B3D9-062A-BFEC-3686-32440E649C46}"/>
              </a:ext>
            </a:extLst>
          </p:cNvPr>
          <p:cNvPicPr>
            <a:picLocks noChangeAspect="1"/>
          </p:cNvPicPr>
          <p:nvPr/>
        </p:nvPicPr>
        <p:blipFill>
          <a:blip r:embed="rId2"/>
          <a:srcRect l="4439" r="5101"/>
          <a:stretch/>
        </p:blipFill>
        <p:spPr>
          <a:xfrm>
            <a:off x="734291" y="554182"/>
            <a:ext cx="10931236" cy="5278582"/>
          </a:xfrm>
          <a:prstGeom prst="rect">
            <a:avLst/>
          </a:prstGeom>
        </p:spPr>
      </p:pic>
      <p:sp>
        <p:nvSpPr>
          <p:cNvPr id="3" name="Rectangle 2"/>
          <p:cNvSpPr/>
          <p:nvPr/>
        </p:nvSpPr>
        <p:spPr>
          <a:xfrm>
            <a:off x="4605251" y="6046021"/>
            <a:ext cx="3757353" cy="461665"/>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Information Article section</a:t>
            </a:r>
          </a:p>
        </p:txBody>
      </p:sp>
    </p:spTree>
    <p:extLst>
      <p:ext uri="{BB962C8B-B14F-4D97-AF65-F5344CB8AC3E}">
        <p14:creationId xmlns:p14="http://schemas.microsoft.com/office/powerpoint/2010/main" val="337289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a:spLocks noGrp="1"/>
          </p:cNvSpPr>
          <p:nvPr>
            <p:ph type="title"/>
          </p:nvPr>
        </p:nvSpPr>
        <p:spPr>
          <a:xfrm>
            <a:off x="499534" y="365126"/>
            <a:ext cx="4004733" cy="8710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99" name="Google Shape;99;p3"/>
          <p:cNvSpPr txBox="1">
            <a:spLocks noGrp="1"/>
          </p:cNvSpPr>
          <p:nvPr>
            <p:ph type="body" idx="1"/>
          </p:nvPr>
        </p:nvSpPr>
        <p:spPr>
          <a:xfrm>
            <a:off x="287867" y="1143000"/>
            <a:ext cx="11404599" cy="5528733"/>
          </a:xfrm>
          <a:prstGeom prst="rect">
            <a:avLst/>
          </a:prstGeom>
          <a:noFill/>
          <a:ln>
            <a:noFill/>
          </a:ln>
        </p:spPr>
        <p:txBody>
          <a:bodyPr spcFirstLastPara="1" wrap="square" lIns="91425" tIns="45700" rIns="91425" bIns="45700" anchor="t" anchorCtr="0">
            <a:normAutofit/>
          </a:bodyPr>
          <a:lstStyle/>
          <a:p>
            <a:pPr marL="285750" indent="-285750" algn="just">
              <a:lnSpc>
                <a:spcPts val="2858"/>
              </a:lnSpc>
              <a:buFont typeface="Arial" panose="020B0604020202020204" pitchFamily="34" charset="0"/>
              <a:buChar char="•"/>
            </a:pPr>
            <a:r>
              <a:rPr lang="en-US" sz="2800" dirty="0" err="1">
                <a:solidFill>
                  <a:schemeClr val="tx1"/>
                </a:solidFill>
                <a:latin typeface="Times New Roman" panose="02020603050405020304" pitchFamily="18" charset="0"/>
                <a:ea typeface="Open Sans" pitchFamily="34" charset="-122"/>
                <a:cs typeface="Times New Roman" panose="02020603050405020304" pitchFamily="18" charset="0"/>
              </a:rPr>
              <a:t>FemCare</a:t>
            </a:r>
            <a:r>
              <a:rPr lang="en-US" sz="2800" dirty="0">
                <a:solidFill>
                  <a:schemeClr val="tx1"/>
                </a:solidFill>
                <a:latin typeface="Times New Roman" panose="02020603050405020304" pitchFamily="18" charset="0"/>
                <a:ea typeface="Open Sans" pitchFamily="34" charset="-122"/>
                <a:cs typeface="Times New Roman" panose="02020603050405020304" pitchFamily="18" charset="0"/>
              </a:rPr>
              <a:t>, an innovative AI-powered platform dedicated to supporting women's health, specifically in managing and detecting postpartum depression. </a:t>
            </a:r>
          </a:p>
          <a:p>
            <a:pPr marL="285750" indent="-285750" algn="just">
              <a:lnSpc>
                <a:spcPts val="2858"/>
              </a:lnSpc>
              <a:buFont typeface="Arial" panose="020B0604020202020204" pitchFamily="34" charset="0"/>
              <a:buChar char="•"/>
            </a:pPr>
            <a:r>
              <a:rPr lang="en-US" sz="2800" dirty="0">
                <a:solidFill>
                  <a:schemeClr val="tx1"/>
                </a:solidFill>
                <a:latin typeface="Times New Roman" panose="02020603050405020304" pitchFamily="18" charset="0"/>
                <a:ea typeface="Open Sans" pitchFamily="34" charset="-122"/>
                <a:cs typeface="Times New Roman" panose="02020603050405020304" pitchFamily="18" charset="0"/>
              </a:rPr>
              <a:t>In a world where mental health is increasingly recognized as vital, FemCare stands out by offering early detection through advanced machine learning model. Our platform provides personalized recommendations for specialized doctors and counselors, ensuring that users receive the right care tailored to their needs. </a:t>
            </a: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858"/>
              </a:lnSpc>
              <a:buFont typeface="Arial" panose="020B0604020202020204" pitchFamily="34" charset="0"/>
              <a:buChar char="•"/>
            </a:pPr>
            <a:r>
              <a:rPr lang="en-US" sz="2800" dirty="0">
                <a:solidFill>
                  <a:schemeClr val="tx1"/>
                </a:solidFill>
                <a:latin typeface="Times New Roman" panose="02020603050405020304" pitchFamily="18" charset="0"/>
                <a:ea typeface="Open Sans" pitchFamily="34" charset="-122"/>
                <a:cs typeface="Times New Roman" panose="02020603050405020304" pitchFamily="18" charset="0"/>
              </a:rPr>
              <a:t>With a user-friendly interface and a responsive chatbot, </a:t>
            </a:r>
            <a:r>
              <a:rPr lang="en-US" sz="2800" dirty="0" err="1">
                <a:solidFill>
                  <a:schemeClr val="tx1"/>
                </a:solidFill>
                <a:latin typeface="Times New Roman" panose="02020603050405020304" pitchFamily="18" charset="0"/>
                <a:ea typeface="Open Sans" pitchFamily="34" charset="-122"/>
                <a:cs typeface="Times New Roman" panose="02020603050405020304" pitchFamily="18" charset="0"/>
              </a:rPr>
              <a:t>FemCare</a:t>
            </a:r>
            <a:r>
              <a:rPr lang="en-US" sz="2800" dirty="0">
                <a:solidFill>
                  <a:schemeClr val="tx1"/>
                </a:solidFill>
                <a:latin typeface="Times New Roman" panose="02020603050405020304" pitchFamily="18" charset="0"/>
                <a:ea typeface="Open Sans" pitchFamily="34" charset="-122"/>
                <a:cs typeface="Times New Roman" panose="02020603050405020304" pitchFamily="18" charset="0"/>
              </a:rPr>
              <a:t> aims to empower women with the tools and resources necessary to navigate their health journey confidently and effectively.</a:t>
            </a:r>
            <a:endParaRPr lang="en-US" sz="2800" dirty="0">
              <a:solidFill>
                <a:schemeClr val="tx1"/>
              </a:solidFill>
              <a:latin typeface="Times New Roman" panose="02020603050405020304" pitchFamily="18" charset="0"/>
              <a:cs typeface="Times New Roman" panose="02020603050405020304" pitchFamily="18" charset="0"/>
            </a:endParaRPr>
          </a:p>
          <a:p>
            <a:pPr marL="285750" indent="-285750" algn="just">
              <a:lnSpc>
                <a:spcPts val="2858"/>
              </a:lnSpc>
              <a:buFont typeface="Arial" panose="020B0604020202020204" pitchFamily="34" charset="0"/>
              <a:buChar char="•"/>
            </a:pP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39" y="286117"/>
            <a:ext cx="11424533" cy="569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540849" y="6143003"/>
            <a:ext cx="1661032" cy="461665"/>
          </a:xfrm>
          <a:prstGeom prst="rect">
            <a:avLst/>
          </a:prstGeom>
        </p:spPr>
        <p:txBody>
          <a:bodyPr wrap="none">
            <a:spAutoFit/>
          </a:bodyPr>
          <a:lstStyle/>
          <a:p>
            <a:r>
              <a:rPr lang="en-IN" sz="2400" dirty="0">
                <a:latin typeface="Times New Roman" panose="02020603050405020304" pitchFamily="18" charset="0"/>
                <a:cs typeface="Times New Roman" panose="02020603050405020304" pitchFamily="18" charset="0"/>
              </a:rPr>
              <a:t>Diet section</a:t>
            </a:r>
          </a:p>
        </p:txBody>
      </p:sp>
    </p:spTree>
    <p:extLst>
      <p:ext uri="{BB962C8B-B14F-4D97-AF65-F5344CB8AC3E}">
        <p14:creationId xmlns:p14="http://schemas.microsoft.com/office/powerpoint/2010/main" val="3336457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16" y="209384"/>
            <a:ext cx="11238167" cy="602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71258" y="6433948"/>
            <a:ext cx="2477193" cy="461665"/>
          </a:xfrm>
          <a:prstGeom prst="rect">
            <a:avLst/>
          </a:prstGeom>
        </p:spPr>
        <p:txBody>
          <a:bodyPr wrap="square">
            <a:spAutoFit/>
          </a:bodyPr>
          <a:lstStyle/>
          <a:p>
            <a:r>
              <a:rPr lang="en-IN" sz="2400" dirty="0">
                <a:latin typeface="Times New Roman" panose="02020603050405020304" pitchFamily="18" charset="0"/>
                <a:cs typeface="Times New Roman" panose="02020603050405020304" pitchFamily="18" charset="0"/>
              </a:rPr>
              <a:t>Exercise section</a:t>
            </a:r>
          </a:p>
        </p:txBody>
      </p:sp>
    </p:spTree>
    <p:extLst>
      <p:ext uri="{BB962C8B-B14F-4D97-AF65-F5344CB8AC3E}">
        <p14:creationId xmlns:p14="http://schemas.microsoft.com/office/powerpoint/2010/main" val="3652692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01" y="0"/>
            <a:ext cx="10515600" cy="1325563"/>
          </a:xfrm>
        </p:spPr>
        <p:txBody>
          <a:bodyPr/>
          <a:lstStyle/>
          <a:p>
            <a:r>
              <a:rPr lang="en-US" dirty="0">
                <a:latin typeface="Times New Roman" panose="02020603050405020304" pitchFamily="18" charset="0"/>
                <a:cs typeface="Times New Roman" panose="02020603050405020304" pitchFamily="18" charset="0"/>
              </a:rPr>
              <a:t>Timeline Chart</a:t>
            </a:r>
          </a:p>
        </p:txBody>
      </p:sp>
      <p:sp>
        <p:nvSpPr>
          <p:cNvPr id="3" name="Text Placeholder 2"/>
          <p:cNvSpPr>
            <a:spLocks noGrp="1"/>
          </p:cNvSpPr>
          <p:nvPr>
            <p:ph type="body" idx="1"/>
          </p:nvPr>
        </p:nvSpPr>
        <p:spPr>
          <a:xfrm>
            <a:off x="576197" y="1039660"/>
            <a:ext cx="10777603" cy="5137303"/>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15" y="1019909"/>
            <a:ext cx="11054861" cy="5251938"/>
          </a:xfrm>
          <a:prstGeom prst="rect">
            <a:avLst/>
          </a:prstGeom>
        </p:spPr>
      </p:pic>
    </p:spTree>
    <p:extLst>
      <p:ext uri="{BB962C8B-B14F-4D97-AF65-F5344CB8AC3E}">
        <p14:creationId xmlns:p14="http://schemas.microsoft.com/office/powerpoint/2010/main" val="2382847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110836"/>
            <a:ext cx="9462655" cy="942109"/>
          </a:xfrm>
        </p:spPr>
        <p:txBody>
          <a:bodyPr/>
          <a:lstStyle/>
          <a:p>
            <a:r>
              <a:rPr lang="en-US" dirty="0">
                <a:latin typeface="Times New Roman" panose="02020603050405020304" pitchFamily="18" charset="0"/>
                <a:cs typeface="Times New Roman" panose="02020603050405020304" pitchFamily="18" charset="0"/>
              </a:rPr>
              <a:t>Timeline Chart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1454727"/>
            <a:ext cx="11449050" cy="407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479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533" y="532550"/>
            <a:ext cx="10515600" cy="819731"/>
          </a:xfrm>
        </p:spPr>
        <p:txBody>
          <a:bodyPr>
            <a:noAutofit/>
          </a:bodyPr>
          <a:lstStyle/>
          <a:p>
            <a:r>
              <a:rPr lang="en-IN" dirty="0">
                <a:latin typeface="Times New Roman" panose="02020603050405020304" pitchFamily="18" charset="0"/>
                <a:cs typeface="Times New Roman" panose="02020603050405020304" pitchFamily="18" charset="0"/>
              </a:rPr>
              <a:t>Conclusion and Future scope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669702" y="1300766"/>
            <a:ext cx="10671220" cy="5288321"/>
          </a:xfrm>
        </p:spPr>
        <p:txBody>
          <a:bodyPr>
            <a:normAutofit/>
          </a:bodyPr>
          <a:lstStyle/>
          <a:p>
            <a:pPr marL="114300" indent="0" algn="just">
              <a:buNone/>
            </a:pPr>
            <a:r>
              <a:rPr lang="en-US" dirty="0" err="1">
                <a:latin typeface="Times New Roman" panose="02020603050405020304" pitchFamily="18" charset="0"/>
                <a:cs typeface="Times New Roman" panose="02020603050405020304" pitchFamily="18" charset="0"/>
              </a:rPr>
              <a:t>FemCare</a:t>
            </a:r>
            <a:r>
              <a:rPr lang="en-US" dirty="0">
                <a:latin typeface="Times New Roman" panose="02020603050405020304" pitchFamily="18" charset="0"/>
                <a:cs typeface="Times New Roman" panose="02020603050405020304" pitchFamily="18" charset="0"/>
              </a:rPr>
              <a:t> is an AI-powered platform supporting women’s mental health, especially for early detection and management of postpartum depression. Using machine learning </a:t>
            </a:r>
            <a:r>
              <a:rPr lang="en-US" dirty="0" smtClean="0">
                <a:latin typeface="Times New Roman" panose="02020603050405020304" pitchFamily="18" charset="0"/>
                <a:cs typeface="Times New Roman" panose="02020603050405020304" pitchFamily="18" charset="0"/>
              </a:rPr>
              <a:t>model, </a:t>
            </a:r>
            <a:r>
              <a:rPr lang="en-US" dirty="0">
                <a:latin typeface="Times New Roman" panose="02020603050405020304" pitchFamily="18" charset="0"/>
                <a:cs typeface="Times New Roman" panose="02020603050405020304" pitchFamily="18" charset="0"/>
              </a:rPr>
              <a:t>it </a:t>
            </a:r>
            <a:r>
              <a:rPr lang="en-US" dirty="0" smtClean="0">
                <a:latin typeface="Times New Roman" panose="02020603050405020304" pitchFamily="18" charset="0"/>
                <a:cs typeface="Times New Roman" panose="02020603050405020304" pitchFamily="18" charset="0"/>
              </a:rPr>
              <a:t>identifies </a:t>
            </a:r>
            <a:r>
              <a:rPr lang="en-US" dirty="0">
                <a:latin typeface="Times New Roman" panose="02020603050405020304" pitchFamily="18" charset="0"/>
                <a:cs typeface="Times New Roman" panose="02020603050405020304" pitchFamily="18" charset="0"/>
              </a:rPr>
              <a:t>signs and connects users to specialists. Its intuitive interface, educational resources, and interactive </a:t>
            </a:r>
            <a:r>
              <a:rPr lang="en-US" dirty="0" err="1">
                <a:latin typeface="Times New Roman" panose="02020603050405020304" pitchFamily="18" charset="0"/>
                <a:cs typeface="Times New Roman" panose="02020603050405020304" pitchFamily="18" charset="0"/>
              </a:rPr>
              <a:t>chatbot</a:t>
            </a:r>
            <a:r>
              <a:rPr lang="en-US" dirty="0">
                <a:latin typeface="Times New Roman" panose="02020603050405020304" pitchFamily="18" charset="0"/>
                <a:cs typeface="Times New Roman" panose="02020603050405020304" pitchFamily="18" charset="0"/>
              </a:rPr>
              <a:t> provide a </a:t>
            </a:r>
            <a:r>
              <a:rPr lang="en-US" dirty="0" smtClean="0">
                <a:latin typeface="Times New Roman" panose="02020603050405020304" pitchFamily="18" charset="0"/>
                <a:cs typeface="Times New Roman" panose="02020603050405020304" pitchFamily="18" charset="0"/>
              </a:rPr>
              <a:t>supportive </a:t>
            </a:r>
            <a:r>
              <a:rPr lang="en-US" dirty="0">
                <a:latin typeface="Times New Roman" panose="02020603050405020304" pitchFamily="18" charset="0"/>
                <a:cs typeface="Times New Roman" panose="02020603050405020304" pitchFamily="18" charset="0"/>
              </a:rPr>
              <a:t>experience</a:t>
            </a:r>
            <a:r>
              <a:rPr lang="en-US" dirty="0" smtClean="0">
                <a:latin typeface="Times New Roman" panose="02020603050405020304" pitchFamily="18" charset="0"/>
                <a:cs typeface="Times New Roman" panose="02020603050405020304" pitchFamily="18" charset="0"/>
              </a:rPr>
              <a:t>.</a:t>
            </a: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r>
              <a:rPr lang="en-US" dirty="0" smtClean="0">
                <a:latin typeface="Times New Roman" panose="02020603050405020304" pitchFamily="18" charset="0"/>
                <a:cs typeface="Times New Roman" panose="02020603050405020304" pitchFamily="18" charset="0"/>
              </a:rPr>
              <a:t>Future </a:t>
            </a:r>
            <a:r>
              <a:rPr lang="en-US" dirty="0">
                <a:latin typeface="Times New Roman" panose="02020603050405020304" pitchFamily="18" charset="0"/>
                <a:cs typeface="Times New Roman" panose="02020603050405020304" pitchFamily="18" charset="0"/>
              </a:rPr>
              <a:t>plans include expanding datasets for better inclusivity, integrating wearable data, enhancing </a:t>
            </a:r>
            <a:r>
              <a:rPr lang="en-US" dirty="0" err="1">
                <a:latin typeface="Times New Roman" panose="02020603050405020304" pitchFamily="18" charset="0"/>
                <a:cs typeface="Times New Roman" panose="02020603050405020304" pitchFamily="18" charset="0"/>
              </a:rPr>
              <a:t>chatbot</a:t>
            </a:r>
            <a:r>
              <a:rPr lang="en-US" dirty="0">
                <a:latin typeface="Times New Roman" panose="02020603050405020304" pitchFamily="18" charset="0"/>
                <a:cs typeface="Times New Roman" panose="02020603050405020304" pitchFamily="18" charset="0"/>
              </a:rPr>
              <a:t> empathy with NLP, and adding features like multilingual support, offline access, and video consultations to broaden its reach.</a:t>
            </a:r>
          </a:p>
          <a:p>
            <a:pPr marL="11430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355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2"/>
          <p:cNvSpPr txBox="1">
            <a:spLocks noGrp="1"/>
          </p:cNvSpPr>
          <p:nvPr>
            <p:ph type="title"/>
          </p:nvPr>
        </p:nvSpPr>
        <p:spPr>
          <a:xfrm>
            <a:off x="357389" y="103030"/>
            <a:ext cx="3369734" cy="7577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sp>
        <p:nvSpPr>
          <p:cNvPr id="153" name="Google Shape;153;p12"/>
          <p:cNvSpPr txBox="1">
            <a:spLocks noGrp="1"/>
          </p:cNvSpPr>
          <p:nvPr>
            <p:ph type="body" idx="1"/>
          </p:nvPr>
        </p:nvSpPr>
        <p:spPr>
          <a:xfrm>
            <a:off x="330200" y="914400"/>
            <a:ext cx="11532286" cy="5535827"/>
          </a:xfrm>
          <a:prstGeom prst="rect">
            <a:avLst/>
          </a:prstGeom>
          <a:noFill/>
          <a:ln>
            <a:noFill/>
          </a:ln>
        </p:spPr>
        <p:txBody>
          <a:bodyPr spcFirstLastPara="1" wrap="square" lIns="91425" tIns="45700" rIns="91425" bIns="45700" anchor="t" anchorCtr="0">
            <a:normAutofit fontScale="92500" lnSpcReduction="20000"/>
          </a:bodyPr>
          <a:lstStyle/>
          <a:p>
            <a:pPr marL="0" indent="0" algn="just">
              <a:spcBef>
                <a:spcPts val="0"/>
              </a:spcBef>
              <a:buSzPts val="2800"/>
              <a:buNone/>
            </a:pPr>
            <a:r>
              <a:rPr lang="en-IN" sz="2200" kern="100" dirty="0">
                <a:solidFill>
                  <a:srgbClr val="000000"/>
                </a:solidFill>
                <a:effectLst/>
                <a:latin typeface="Times New Roman" panose="02020603050405020304" pitchFamily="18" charset="0"/>
                <a:ea typeface="Times New Roman" panose="02020603050405020304" pitchFamily="18" charset="0"/>
              </a:rPr>
              <a:t>1) </a:t>
            </a:r>
            <a:r>
              <a:rPr lang="en-IN" sz="2200" kern="100" dirty="0" err="1">
                <a:solidFill>
                  <a:srgbClr val="000000"/>
                </a:solidFill>
                <a:effectLst/>
                <a:latin typeface="Times New Roman" panose="02020603050405020304" pitchFamily="18" charset="0"/>
                <a:ea typeface="Times New Roman" panose="02020603050405020304" pitchFamily="18" charset="0"/>
              </a:rPr>
              <a:t>Levis</a:t>
            </a:r>
            <a:r>
              <a:rPr lang="en-IN" sz="2200" kern="100" dirty="0">
                <a:solidFill>
                  <a:srgbClr val="000000"/>
                </a:solidFill>
                <a:effectLst/>
                <a:latin typeface="Times New Roman" panose="02020603050405020304" pitchFamily="18" charset="0"/>
                <a:ea typeface="Times New Roman" panose="02020603050405020304" pitchFamily="18" charset="0"/>
              </a:rPr>
              <a:t>, B. Accuracy of the Edinburgh Postnatal Depression Scale (EPDS) for screening to detect major depression among pregnant and postpartum women: systematic review and meta-analysis of individual participant data. BMJ. 2020;371.</a:t>
            </a:r>
          </a:p>
          <a:p>
            <a:pPr marL="0" indent="0" algn="just">
              <a:spcBef>
                <a:spcPts val="0"/>
              </a:spcBef>
              <a:buSzPts val="2800"/>
              <a:buNone/>
            </a:pPr>
            <a:endParaRPr lang="en-IN" sz="2200" kern="100" dirty="0">
              <a:solidFill>
                <a:srgbClr val="000000"/>
              </a:solidFill>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latin typeface="Times New Roman" panose="02020603050405020304" pitchFamily="18" charset="0"/>
                <a:ea typeface="Times New Roman" panose="02020603050405020304" pitchFamily="18" charset="0"/>
              </a:rPr>
              <a:t>2) </a:t>
            </a:r>
            <a:r>
              <a:rPr lang="en-IN" sz="2200" kern="100" dirty="0">
                <a:solidFill>
                  <a:srgbClr val="000000"/>
                </a:solidFill>
                <a:effectLst/>
                <a:latin typeface="Times New Roman" panose="02020603050405020304" pitchFamily="18" charset="0"/>
                <a:ea typeface="Times New Roman" panose="02020603050405020304" pitchFamily="18" charset="0"/>
              </a:rPr>
              <a:t>Sidebottom A, </a:t>
            </a:r>
            <a:r>
              <a:rPr lang="en-IN" sz="2200" kern="100" dirty="0" err="1">
                <a:solidFill>
                  <a:srgbClr val="000000"/>
                </a:solidFill>
                <a:effectLst/>
                <a:latin typeface="Times New Roman" panose="02020603050405020304" pitchFamily="18" charset="0"/>
                <a:ea typeface="Times New Roman" panose="02020603050405020304" pitchFamily="18" charset="0"/>
              </a:rPr>
              <a:t>Vacquier</a:t>
            </a:r>
            <a:r>
              <a:rPr lang="en-IN" sz="2200" kern="100" dirty="0">
                <a:solidFill>
                  <a:srgbClr val="000000"/>
                </a:solidFill>
                <a:effectLst/>
                <a:latin typeface="Times New Roman" panose="02020603050405020304" pitchFamily="18" charset="0"/>
                <a:ea typeface="Times New Roman" panose="02020603050405020304" pitchFamily="18" charset="0"/>
              </a:rPr>
              <a:t> M, LaRusso E, Erickson D, Hardeman R. Perinatal depression screening practices in a large health system: identifying current state and assessing opportunities to provide more equitable care. Arch </a:t>
            </a:r>
            <a:r>
              <a:rPr lang="en-IN" sz="2200" kern="100" dirty="0" err="1">
                <a:solidFill>
                  <a:srgbClr val="000000"/>
                </a:solidFill>
                <a:effectLst/>
                <a:latin typeface="Times New Roman" panose="02020603050405020304" pitchFamily="18" charset="0"/>
                <a:ea typeface="Times New Roman" panose="02020603050405020304" pitchFamily="18" charset="0"/>
              </a:rPr>
              <a:t>Womens</a:t>
            </a:r>
            <a:r>
              <a:rPr lang="en-IN" sz="2200" kern="100" dirty="0">
                <a:solidFill>
                  <a:srgbClr val="000000"/>
                </a:solidFill>
                <a:effectLst/>
                <a:latin typeface="Times New Roman" panose="02020603050405020304" pitchFamily="18" charset="0"/>
                <a:ea typeface="Times New Roman" panose="02020603050405020304" pitchFamily="18" charset="0"/>
              </a:rPr>
              <a:t> </a:t>
            </a:r>
            <a:r>
              <a:rPr lang="en-IN" sz="2200" kern="100" dirty="0" err="1">
                <a:solidFill>
                  <a:srgbClr val="000000"/>
                </a:solidFill>
                <a:effectLst/>
                <a:latin typeface="Times New Roman" panose="02020603050405020304" pitchFamily="18" charset="0"/>
                <a:ea typeface="Times New Roman" panose="02020603050405020304" pitchFamily="18" charset="0"/>
              </a:rPr>
              <a:t>Ment</a:t>
            </a:r>
            <a:r>
              <a:rPr lang="en-IN" sz="2200" kern="100" dirty="0">
                <a:solidFill>
                  <a:srgbClr val="000000"/>
                </a:solidFill>
                <a:effectLst/>
                <a:latin typeface="Times New Roman" panose="02020603050405020304" pitchFamily="18" charset="0"/>
                <a:ea typeface="Times New Roman" panose="02020603050405020304" pitchFamily="18" charset="0"/>
              </a:rPr>
              <a:t> Health. 2021;24(1):133–44.</a:t>
            </a:r>
          </a:p>
          <a:p>
            <a:pPr marL="0" indent="0" algn="just">
              <a:spcBef>
                <a:spcPts val="0"/>
              </a:spcBef>
              <a:buSzPts val="2800"/>
              <a:buNone/>
            </a:pPr>
            <a:endParaRPr lang="en-IN" sz="2200" kern="100" dirty="0">
              <a:solidFill>
                <a:srgbClr val="000000"/>
              </a:solidFill>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effectLst/>
                <a:latin typeface="Times New Roman" panose="02020603050405020304" pitchFamily="18" charset="0"/>
                <a:ea typeface="Times New Roman" panose="02020603050405020304" pitchFamily="18" charset="0"/>
              </a:rPr>
              <a:t>3) </a:t>
            </a:r>
            <a:r>
              <a:rPr lang="en-IN" sz="2200" kern="100" dirty="0" err="1">
                <a:solidFill>
                  <a:srgbClr val="000000"/>
                </a:solidFill>
                <a:effectLst/>
                <a:latin typeface="Times New Roman" panose="02020603050405020304" pitchFamily="18" charset="0"/>
                <a:ea typeface="Times New Roman" panose="02020603050405020304" pitchFamily="18" charset="0"/>
              </a:rPr>
              <a:t>Abajobir</a:t>
            </a:r>
            <a:r>
              <a:rPr lang="en-IN" sz="2200" kern="100" dirty="0">
                <a:solidFill>
                  <a:srgbClr val="000000"/>
                </a:solidFill>
                <a:effectLst/>
                <a:latin typeface="Times New Roman" panose="02020603050405020304" pitchFamily="18" charset="0"/>
                <a:ea typeface="Times New Roman" panose="02020603050405020304" pitchFamily="18" charset="0"/>
              </a:rPr>
              <a:t> AA, </a:t>
            </a:r>
            <a:r>
              <a:rPr lang="en-IN" sz="2200" kern="100" dirty="0" err="1">
                <a:solidFill>
                  <a:srgbClr val="000000"/>
                </a:solidFill>
                <a:effectLst/>
                <a:latin typeface="Times New Roman" panose="02020603050405020304" pitchFamily="18" charset="0"/>
                <a:ea typeface="Times New Roman" panose="02020603050405020304" pitchFamily="18" charset="0"/>
              </a:rPr>
              <a:t>Maravilla</a:t>
            </a:r>
            <a:r>
              <a:rPr lang="en-IN" sz="2200" kern="100" dirty="0">
                <a:solidFill>
                  <a:srgbClr val="000000"/>
                </a:solidFill>
                <a:effectLst/>
                <a:latin typeface="Times New Roman" panose="02020603050405020304" pitchFamily="18" charset="0"/>
                <a:ea typeface="Times New Roman" panose="02020603050405020304" pitchFamily="18" charset="0"/>
              </a:rPr>
              <a:t> JC, </a:t>
            </a:r>
            <a:r>
              <a:rPr lang="en-IN" sz="2200" kern="100" dirty="0" err="1">
                <a:solidFill>
                  <a:srgbClr val="000000"/>
                </a:solidFill>
                <a:effectLst/>
                <a:latin typeface="Times New Roman" panose="02020603050405020304" pitchFamily="18" charset="0"/>
                <a:ea typeface="Times New Roman" panose="02020603050405020304" pitchFamily="18" charset="0"/>
              </a:rPr>
              <a:t>Alati</a:t>
            </a:r>
            <a:r>
              <a:rPr lang="en-IN" sz="2200" kern="100" dirty="0">
                <a:solidFill>
                  <a:srgbClr val="000000"/>
                </a:solidFill>
                <a:effectLst/>
                <a:latin typeface="Times New Roman" panose="02020603050405020304" pitchFamily="18" charset="0"/>
                <a:ea typeface="Times New Roman" panose="02020603050405020304" pitchFamily="18" charset="0"/>
              </a:rPr>
              <a:t> R, </a:t>
            </a:r>
            <a:r>
              <a:rPr lang="en-IN" sz="2200" kern="100" dirty="0" err="1">
                <a:solidFill>
                  <a:srgbClr val="000000"/>
                </a:solidFill>
                <a:effectLst/>
                <a:latin typeface="Times New Roman" panose="02020603050405020304" pitchFamily="18" charset="0"/>
                <a:ea typeface="Times New Roman" panose="02020603050405020304" pitchFamily="18" charset="0"/>
              </a:rPr>
              <a:t>Najman</a:t>
            </a:r>
            <a:r>
              <a:rPr lang="en-IN" sz="2200" kern="100" dirty="0">
                <a:solidFill>
                  <a:srgbClr val="000000"/>
                </a:solidFill>
                <a:effectLst/>
                <a:latin typeface="Times New Roman" panose="02020603050405020304" pitchFamily="18" charset="0"/>
                <a:ea typeface="Times New Roman" panose="02020603050405020304" pitchFamily="18" charset="0"/>
              </a:rPr>
              <a:t> JM (2016) A systematic review and meta-analysis of the association between unintended pregnancy and perinatal depression. J Affect </a:t>
            </a:r>
            <a:r>
              <a:rPr lang="en-IN" sz="2200" kern="100" dirty="0" err="1">
                <a:solidFill>
                  <a:srgbClr val="000000"/>
                </a:solidFill>
                <a:effectLst/>
                <a:latin typeface="Times New Roman" panose="02020603050405020304" pitchFamily="18" charset="0"/>
                <a:ea typeface="Times New Roman" panose="02020603050405020304" pitchFamily="18" charset="0"/>
              </a:rPr>
              <a:t>Disord</a:t>
            </a:r>
            <a:r>
              <a:rPr lang="en-IN" sz="2200" kern="100" dirty="0">
                <a:solidFill>
                  <a:srgbClr val="000000"/>
                </a:solidFill>
                <a:effectLst/>
                <a:latin typeface="Times New Roman" panose="02020603050405020304" pitchFamily="18" charset="0"/>
                <a:ea typeface="Times New Roman" panose="02020603050405020304" pitchFamily="18" charset="0"/>
              </a:rPr>
              <a:t> 192:56–63.</a:t>
            </a:r>
          </a:p>
          <a:p>
            <a:pPr marL="0" indent="0" algn="just">
              <a:spcBef>
                <a:spcPts val="0"/>
              </a:spcBef>
              <a:buSzPts val="2800"/>
              <a:buNone/>
            </a:pPr>
            <a:endParaRPr lang="en-IN" sz="2200" kern="100" dirty="0">
              <a:solidFill>
                <a:srgbClr val="000000"/>
              </a:solidFill>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effectLst/>
                <a:latin typeface="Times New Roman" panose="02020603050405020304" pitchFamily="18" charset="0"/>
                <a:ea typeface="Times New Roman" panose="02020603050405020304" pitchFamily="18" charset="0"/>
              </a:rPr>
              <a:t>4) Ahmed A, Feng C, Bowen A, </a:t>
            </a:r>
            <a:r>
              <a:rPr lang="en-IN" sz="2200" kern="100" dirty="0" err="1">
                <a:solidFill>
                  <a:srgbClr val="000000"/>
                </a:solidFill>
                <a:effectLst/>
                <a:latin typeface="Times New Roman" panose="02020603050405020304" pitchFamily="18" charset="0"/>
                <a:ea typeface="Times New Roman" panose="02020603050405020304" pitchFamily="18" charset="0"/>
              </a:rPr>
              <a:t>Muhajarine</a:t>
            </a:r>
            <a:r>
              <a:rPr lang="en-IN" sz="2200" kern="100" dirty="0">
                <a:solidFill>
                  <a:srgbClr val="000000"/>
                </a:solidFill>
                <a:effectLst/>
                <a:latin typeface="Times New Roman" panose="02020603050405020304" pitchFamily="18" charset="0"/>
                <a:ea typeface="Times New Roman" panose="02020603050405020304" pitchFamily="18" charset="0"/>
              </a:rPr>
              <a:t> N (2018) Latent trajectory groups of perinatal depressive and anxiety symptoms from pregnancy to early postpartum and their antenatal risk factors. Arch </a:t>
            </a:r>
            <a:r>
              <a:rPr lang="en-IN" sz="2200" kern="100" dirty="0" err="1">
                <a:solidFill>
                  <a:srgbClr val="000000"/>
                </a:solidFill>
                <a:effectLst/>
                <a:latin typeface="Times New Roman" panose="02020603050405020304" pitchFamily="18" charset="0"/>
                <a:ea typeface="Times New Roman" panose="02020603050405020304" pitchFamily="18" charset="0"/>
              </a:rPr>
              <a:t>Womens</a:t>
            </a:r>
            <a:r>
              <a:rPr lang="en-IN" sz="2200" kern="100" dirty="0">
                <a:solidFill>
                  <a:srgbClr val="000000"/>
                </a:solidFill>
                <a:effectLst/>
                <a:latin typeface="Times New Roman" panose="02020603050405020304" pitchFamily="18" charset="0"/>
                <a:ea typeface="Times New Roman" panose="02020603050405020304" pitchFamily="18" charset="0"/>
              </a:rPr>
              <a:t> </a:t>
            </a:r>
            <a:r>
              <a:rPr lang="en-IN" sz="2200" kern="100" dirty="0" err="1">
                <a:solidFill>
                  <a:srgbClr val="000000"/>
                </a:solidFill>
                <a:effectLst/>
                <a:latin typeface="Times New Roman" panose="02020603050405020304" pitchFamily="18" charset="0"/>
                <a:ea typeface="Times New Roman" panose="02020603050405020304" pitchFamily="18" charset="0"/>
              </a:rPr>
              <a:t>Ment</a:t>
            </a:r>
            <a:r>
              <a:rPr lang="en-IN" sz="2200" kern="100" dirty="0">
                <a:solidFill>
                  <a:srgbClr val="000000"/>
                </a:solidFill>
                <a:effectLst/>
                <a:latin typeface="Times New Roman" panose="02020603050405020304" pitchFamily="18" charset="0"/>
                <a:ea typeface="Times New Roman" panose="02020603050405020304" pitchFamily="18" charset="0"/>
              </a:rPr>
              <a:t> Health 21(6):689–698. </a:t>
            </a:r>
          </a:p>
          <a:p>
            <a:pPr marL="0" indent="0" algn="just">
              <a:spcBef>
                <a:spcPts val="0"/>
              </a:spcBef>
              <a:buSzPts val="2800"/>
              <a:buNone/>
            </a:pPr>
            <a:endParaRPr lang="en-IN" sz="2200" kern="100" dirty="0">
              <a:solidFill>
                <a:srgbClr val="000000"/>
              </a:solidFill>
              <a:effectLst/>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latin typeface="Times New Roman" panose="02020603050405020304" pitchFamily="18" charset="0"/>
                <a:ea typeface="Times New Roman" panose="02020603050405020304" pitchFamily="18" charset="0"/>
              </a:rPr>
              <a:t>5) </a:t>
            </a:r>
            <a:r>
              <a:rPr lang="en-IN" sz="2200" kern="100" dirty="0">
                <a:solidFill>
                  <a:srgbClr val="000000"/>
                </a:solidFill>
                <a:effectLst/>
                <a:latin typeface="Times New Roman" panose="02020603050405020304" pitchFamily="18" charset="0"/>
                <a:ea typeface="Times New Roman" panose="02020603050405020304" pitchFamily="18" charset="0"/>
              </a:rPr>
              <a:t>Dennis, C. L., Falah-</a:t>
            </a:r>
            <a:r>
              <a:rPr lang="en-IN" sz="2200" kern="100" dirty="0" err="1">
                <a:solidFill>
                  <a:srgbClr val="000000"/>
                </a:solidFill>
                <a:effectLst/>
                <a:latin typeface="Times New Roman" panose="02020603050405020304" pitchFamily="18" charset="0"/>
                <a:ea typeface="Times New Roman" panose="02020603050405020304" pitchFamily="18" charset="0"/>
              </a:rPr>
              <a:t>Hassani</a:t>
            </a:r>
            <a:r>
              <a:rPr lang="en-IN" sz="2200" kern="100" dirty="0">
                <a:solidFill>
                  <a:srgbClr val="000000"/>
                </a:solidFill>
                <a:effectLst/>
                <a:latin typeface="Times New Roman" panose="02020603050405020304" pitchFamily="18" charset="0"/>
                <a:ea typeface="Times New Roman" panose="02020603050405020304" pitchFamily="18" charset="0"/>
              </a:rPr>
              <a:t>, K., &amp; Shiri, R. (2017). Prevalence of antenatal and postnatal anxiety: Systematic review and meta-analysis. British Journal of Psychiatry, 210, 315–323.</a:t>
            </a:r>
          </a:p>
          <a:p>
            <a:pPr marL="0" indent="0" algn="just">
              <a:spcBef>
                <a:spcPts val="0"/>
              </a:spcBef>
              <a:buSzPts val="2800"/>
              <a:buNone/>
            </a:pPr>
            <a:endParaRPr lang="en-IN" sz="2200" kern="100" dirty="0">
              <a:solidFill>
                <a:srgbClr val="000000"/>
              </a:solidFill>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effectLst/>
                <a:latin typeface="Times New Roman" panose="02020603050405020304" pitchFamily="18" charset="0"/>
                <a:ea typeface="Times New Roman" panose="02020603050405020304" pitchFamily="18" charset="0"/>
              </a:rPr>
              <a:t>6) Danaher, B. G., Milgrom, J., Seeley, J. R., Stuart, S., Schembri, C., Tyler, M. S., Ericksen, J., Lester, W., Gemmill, A. W., &amp; </a:t>
            </a:r>
            <a:r>
              <a:rPr lang="en-IN" sz="2200" kern="100" dirty="0" err="1">
                <a:solidFill>
                  <a:srgbClr val="000000"/>
                </a:solidFill>
                <a:effectLst/>
                <a:latin typeface="Times New Roman" panose="02020603050405020304" pitchFamily="18" charset="0"/>
                <a:ea typeface="Times New Roman" panose="02020603050405020304" pitchFamily="18" charset="0"/>
              </a:rPr>
              <a:t>Lewinsohn</a:t>
            </a:r>
            <a:r>
              <a:rPr lang="en-IN" sz="2200" kern="100" dirty="0">
                <a:solidFill>
                  <a:srgbClr val="000000"/>
                </a:solidFill>
                <a:effectLst/>
                <a:latin typeface="Times New Roman" panose="02020603050405020304" pitchFamily="18" charset="0"/>
                <a:ea typeface="Times New Roman" panose="02020603050405020304" pitchFamily="18" charset="0"/>
              </a:rPr>
              <a:t>, P. (2012). Web-based intervention for postpartum depression: Formative research and design of the </a:t>
            </a:r>
            <a:r>
              <a:rPr lang="en-IN" sz="2200" kern="100" dirty="0" err="1">
                <a:solidFill>
                  <a:srgbClr val="000000"/>
                </a:solidFill>
                <a:effectLst/>
                <a:latin typeface="Times New Roman" panose="02020603050405020304" pitchFamily="18" charset="0"/>
                <a:ea typeface="Times New Roman" panose="02020603050405020304" pitchFamily="18" charset="0"/>
              </a:rPr>
              <a:t>MomMoodBooster</a:t>
            </a:r>
            <a:r>
              <a:rPr lang="en-IN" sz="2200" kern="100" dirty="0">
                <a:solidFill>
                  <a:srgbClr val="000000"/>
                </a:solidFill>
                <a:effectLst/>
                <a:latin typeface="Times New Roman" panose="02020603050405020304" pitchFamily="18" charset="0"/>
                <a:ea typeface="Times New Roman" panose="02020603050405020304" pitchFamily="18" charset="0"/>
              </a:rPr>
              <a:t> Program. JMIR Research Protocols, 1(2), e18.</a:t>
            </a:r>
          </a:p>
          <a:p>
            <a:pPr marL="0" indent="0" algn="just">
              <a:spcBef>
                <a:spcPts val="0"/>
              </a:spcBef>
              <a:buSzPts val="2800"/>
              <a:buNone/>
            </a:pPr>
            <a:endParaRPr lang="en-IN" sz="2200" kern="100" dirty="0">
              <a:solidFill>
                <a:srgbClr val="000000"/>
              </a:solidFill>
              <a:latin typeface="Times New Roman" panose="02020603050405020304" pitchFamily="18" charset="0"/>
              <a:ea typeface="Times New Roman" panose="02020603050405020304" pitchFamily="18" charset="0"/>
            </a:endParaRPr>
          </a:p>
          <a:p>
            <a:pPr marL="0" indent="0" algn="just">
              <a:spcBef>
                <a:spcPts val="0"/>
              </a:spcBef>
              <a:buSzPts val="2800"/>
              <a:buNone/>
            </a:pPr>
            <a:r>
              <a:rPr lang="en-IN" sz="2200" kern="100" dirty="0">
                <a:solidFill>
                  <a:srgbClr val="000000"/>
                </a:solidFill>
                <a:effectLst/>
                <a:latin typeface="Times New Roman" panose="02020603050405020304" pitchFamily="18" charset="0"/>
                <a:ea typeface="Times New Roman" panose="02020603050405020304" pitchFamily="18" charset="0"/>
              </a:rPr>
              <a:t>7) Nielsen, D.; </a:t>
            </a:r>
            <a:r>
              <a:rPr lang="en-IN" sz="2200" kern="100" dirty="0" err="1">
                <a:solidFill>
                  <a:srgbClr val="000000"/>
                </a:solidFill>
                <a:effectLst/>
                <a:latin typeface="Times New Roman" panose="02020603050405020304" pitchFamily="18" charset="0"/>
                <a:ea typeface="Times New Roman" panose="02020603050405020304" pitchFamily="18" charset="0"/>
              </a:rPr>
              <a:t>Videbech</a:t>
            </a:r>
            <a:r>
              <a:rPr lang="en-IN" sz="2200" kern="100" dirty="0">
                <a:solidFill>
                  <a:srgbClr val="000000"/>
                </a:solidFill>
                <a:effectLst/>
                <a:latin typeface="Times New Roman" panose="02020603050405020304" pitchFamily="18" charset="0"/>
                <a:ea typeface="Times New Roman" panose="02020603050405020304" pitchFamily="18" charset="0"/>
              </a:rPr>
              <a:t>, P.; Hedegaard, M.; Dalby, J.; </a:t>
            </a:r>
            <a:r>
              <a:rPr lang="en-IN" sz="2200" kern="100" dirty="0" err="1">
                <a:solidFill>
                  <a:srgbClr val="000000"/>
                </a:solidFill>
                <a:effectLst/>
                <a:latin typeface="Times New Roman" panose="02020603050405020304" pitchFamily="18" charset="0"/>
                <a:ea typeface="Times New Roman" panose="02020603050405020304" pitchFamily="18" charset="0"/>
              </a:rPr>
              <a:t>Secher</a:t>
            </a:r>
            <a:r>
              <a:rPr lang="en-IN" sz="2200" kern="100" dirty="0">
                <a:solidFill>
                  <a:srgbClr val="000000"/>
                </a:solidFill>
                <a:effectLst/>
                <a:latin typeface="Times New Roman" panose="02020603050405020304" pitchFamily="18" charset="0"/>
                <a:ea typeface="Times New Roman" panose="02020603050405020304" pitchFamily="18" charset="0"/>
              </a:rPr>
              <a:t>, N. Postpartum depression: Identification of women at risk. BJOG Int. </a:t>
            </a:r>
            <a:r>
              <a:rPr lang="en-IN" sz="2200" kern="100" dirty="0" err="1">
                <a:solidFill>
                  <a:srgbClr val="000000"/>
                </a:solidFill>
                <a:effectLst/>
                <a:latin typeface="Times New Roman" panose="02020603050405020304" pitchFamily="18" charset="0"/>
                <a:ea typeface="Times New Roman" panose="02020603050405020304" pitchFamily="18" charset="0"/>
              </a:rPr>
              <a:t>J.Obstet</a:t>
            </a:r>
            <a:r>
              <a:rPr lang="en-IN" sz="2200" kern="100" dirty="0">
                <a:solidFill>
                  <a:srgbClr val="000000"/>
                </a:solidFill>
                <a:effectLst/>
                <a:latin typeface="Times New Roman" panose="02020603050405020304" pitchFamily="18" charset="0"/>
                <a:ea typeface="Times New Roman" panose="02020603050405020304" pitchFamily="18" charset="0"/>
              </a:rPr>
              <a:t>. </a:t>
            </a:r>
            <a:r>
              <a:rPr lang="en-IN" sz="2200" kern="100" dirty="0" err="1">
                <a:solidFill>
                  <a:srgbClr val="000000"/>
                </a:solidFill>
                <a:effectLst/>
                <a:latin typeface="Times New Roman" panose="02020603050405020304" pitchFamily="18" charset="0"/>
                <a:ea typeface="Times New Roman" panose="02020603050405020304" pitchFamily="18" charset="0"/>
              </a:rPr>
              <a:t>Gynaecol</a:t>
            </a:r>
            <a:r>
              <a:rPr lang="en-IN" sz="2200" kern="100" dirty="0">
                <a:solidFill>
                  <a:srgbClr val="000000"/>
                </a:solidFill>
                <a:effectLst/>
                <a:latin typeface="Times New Roman" panose="02020603050405020304" pitchFamily="18" charset="0"/>
                <a:ea typeface="Times New Roman" panose="02020603050405020304" pitchFamily="18" charset="0"/>
              </a:rPr>
              <a:t>. 2000, 107, 1210–1217.</a:t>
            </a:r>
          </a:p>
          <a:p>
            <a:pPr marL="0" indent="0" algn="just">
              <a:spcBef>
                <a:spcPts val="0"/>
              </a:spcBef>
              <a:buSzPts val="2800"/>
              <a:buNone/>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0" indent="0" algn="just">
              <a:spcBef>
                <a:spcPts val="0"/>
              </a:spcBef>
              <a:buSzPts val="2800"/>
              <a:buNone/>
            </a:pP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B3B4CEF-5BF6-0B5E-8DED-E0C52622DBF7}"/>
              </a:ext>
            </a:extLst>
          </p:cNvPr>
          <p:cNvSpPr txBox="1"/>
          <p:nvPr/>
        </p:nvSpPr>
        <p:spPr>
          <a:xfrm>
            <a:off x="2718487" y="2921168"/>
            <a:ext cx="6710739" cy="1015663"/>
          </a:xfrm>
          <a:prstGeom prst="rect">
            <a:avLst/>
          </a:prstGeom>
          <a:noFill/>
        </p:spPr>
        <p:txBody>
          <a:bodyPr wrap="square" rtlCol="0">
            <a:spAutoFit/>
          </a:bodyPr>
          <a:lstStyle/>
          <a:p>
            <a:pPr algn="ctr"/>
            <a:r>
              <a:rPr lang="en-IN" sz="6000" dirty="0">
                <a:latin typeface="Times New Roman" panose="02020603050405020304" pitchFamily="18"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3701806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635000" y="313268"/>
            <a:ext cx="3310467" cy="1041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Abstract</a:t>
            </a:r>
            <a:endParaRPr dirty="0">
              <a:latin typeface="Times New Roman" panose="02020603050405020304" pitchFamily="18" charset="0"/>
              <a:cs typeface="Times New Roman" panose="02020603050405020304" pitchFamily="18" charset="0"/>
            </a:endParaRPr>
          </a:p>
        </p:txBody>
      </p:sp>
      <p:sp>
        <p:nvSpPr>
          <p:cNvPr id="105" name="Google Shape;105;p4"/>
          <p:cNvSpPr txBox="1">
            <a:spLocks noGrp="1"/>
          </p:cNvSpPr>
          <p:nvPr>
            <p:ph type="body" idx="1"/>
          </p:nvPr>
        </p:nvSpPr>
        <p:spPr>
          <a:xfrm>
            <a:off x="423333" y="1354667"/>
            <a:ext cx="11209867" cy="4822296"/>
          </a:xfrm>
          <a:prstGeom prst="rect">
            <a:avLst/>
          </a:prstGeom>
          <a:noFill/>
          <a:ln>
            <a:noFill/>
          </a:ln>
        </p:spPr>
        <p:txBody>
          <a:bodyPr spcFirstLastPara="1" wrap="square" lIns="91425" tIns="45700" rIns="91425" bIns="45700" anchor="t" anchorCtr="0">
            <a:normAutofit/>
          </a:bodyPr>
          <a:lstStyle/>
          <a:p>
            <a:pPr marL="114300" indent="0" algn="just">
              <a:buNone/>
            </a:pPr>
            <a:r>
              <a:rPr lang="en-US" dirty="0" err="1">
                <a:latin typeface="Times New Roman" panose="02020603050405020304" pitchFamily="18" charset="0"/>
                <a:ea typeface="Open Sans"/>
                <a:cs typeface="Times New Roman" panose="02020603050405020304" pitchFamily="18" charset="0"/>
              </a:rPr>
              <a:t>FemCare</a:t>
            </a:r>
            <a:r>
              <a:rPr lang="en-US" dirty="0">
                <a:latin typeface="Times New Roman" panose="02020603050405020304" pitchFamily="18" charset="0"/>
                <a:ea typeface="Open Sans"/>
                <a:cs typeface="Times New Roman" panose="02020603050405020304" pitchFamily="18" charset="0"/>
              </a:rPr>
              <a:t> explores the development of an advanced AI-based system for detecting postpartum depression. By providing timely and precise insights, this approach aims to facilitate early intervention and support for new mothers, ultimately contributing to better mental health outcomes and improved quality of life. It represents a significant advancement in the field of mental health technology, highlighting the potential of machine learning and data-driven approaches to address healthcare challenges. Preliminary findings indicate that our approach offers a good accuracy in identifying early signs of PPD, potentially leading to more timely interventions.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BCA46FE5-BD2F-CF1F-CDA5-C7ADAB5F4103}"/>
              </a:ext>
            </a:extLst>
          </p:cNvPr>
          <p:cNvGraphicFramePr>
            <a:graphicFrameLocks noGrp="1"/>
          </p:cNvGraphicFramePr>
          <p:nvPr>
            <p:extLst>
              <p:ext uri="{D42A27DB-BD31-4B8C-83A1-F6EECF244321}">
                <p14:modId xmlns:p14="http://schemas.microsoft.com/office/powerpoint/2010/main" val="2161459914"/>
              </p:ext>
            </p:extLst>
          </p:nvPr>
        </p:nvGraphicFramePr>
        <p:xfrm>
          <a:off x="360725" y="291404"/>
          <a:ext cx="11506376" cy="6140793"/>
        </p:xfrm>
        <a:graphic>
          <a:graphicData uri="http://schemas.openxmlformats.org/drawingml/2006/table">
            <a:tbl>
              <a:tblPr firstRow="1" bandRow="1">
                <a:tableStyleId>{BC89EF96-8CEA-46FF-86C4-4CE0E7609802}</a:tableStyleId>
              </a:tblPr>
              <a:tblGrid>
                <a:gridCol w="2876594">
                  <a:extLst>
                    <a:ext uri="{9D8B030D-6E8A-4147-A177-3AD203B41FA5}">
                      <a16:colId xmlns:a16="http://schemas.microsoft.com/office/drawing/2014/main" xmlns="" val="3308413117"/>
                    </a:ext>
                  </a:extLst>
                </a:gridCol>
                <a:gridCol w="2876594">
                  <a:extLst>
                    <a:ext uri="{9D8B030D-6E8A-4147-A177-3AD203B41FA5}">
                      <a16:colId xmlns:a16="http://schemas.microsoft.com/office/drawing/2014/main" xmlns="" val="1073663490"/>
                    </a:ext>
                  </a:extLst>
                </a:gridCol>
                <a:gridCol w="2876594">
                  <a:extLst>
                    <a:ext uri="{9D8B030D-6E8A-4147-A177-3AD203B41FA5}">
                      <a16:colId xmlns:a16="http://schemas.microsoft.com/office/drawing/2014/main" xmlns="" val="4082080193"/>
                    </a:ext>
                  </a:extLst>
                </a:gridCol>
                <a:gridCol w="2876594">
                  <a:extLst>
                    <a:ext uri="{9D8B030D-6E8A-4147-A177-3AD203B41FA5}">
                      <a16:colId xmlns:a16="http://schemas.microsoft.com/office/drawing/2014/main" xmlns="" val="1530654820"/>
                    </a:ext>
                  </a:extLst>
                </a:gridCol>
              </a:tblGrid>
              <a:tr h="535482">
                <a:tc>
                  <a:txBody>
                    <a:bodyPr/>
                    <a:lstStyle/>
                    <a:p>
                      <a:pPr algn="ctr"/>
                      <a:r>
                        <a:rPr lang="en-IN" sz="1800" dirty="0">
                          <a:latin typeface="Times New Roman" panose="02020603050405020304" pitchFamily="18" charset="0"/>
                          <a:cs typeface="Times New Roman" panose="02020603050405020304" pitchFamily="18" charset="0"/>
                        </a:rPr>
                        <a:t>Author Name </a:t>
                      </a:r>
                    </a:p>
                  </a:txBody>
                  <a:tcPr/>
                </a:tc>
                <a:tc>
                  <a:txBody>
                    <a:bodyPr/>
                    <a:lstStyle/>
                    <a:p>
                      <a:pPr algn="ctr"/>
                      <a:r>
                        <a:rPr lang="en-IN" sz="1800"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 </a:t>
                      </a:r>
                    </a:p>
                  </a:txBody>
                  <a:tcPr/>
                </a:tc>
                <a:tc>
                  <a:txBody>
                    <a:bodyPr/>
                    <a:lstStyle/>
                    <a:p>
                      <a:pPr algn="ctr"/>
                      <a:r>
                        <a:rPr lang="en-IN" sz="1800" dirty="0">
                          <a:latin typeface="Times New Roman" panose="02020603050405020304" pitchFamily="18" charset="0"/>
                          <a:cs typeface="Times New Roman" panose="02020603050405020304" pitchFamily="18" charset="0"/>
                        </a:rPr>
                        <a:t>Key findings</a:t>
                      </a:r>
                    </a:p>
                  </a:txBody>
                  <a:tcPr/>
                </a:tc>
                <a:tc>
                  <a:txBody>
                    <a:bodyPr/>
                    <a:lstStyle/>
                    <a:p>
                      <a:pPr algn="ctr"/>
                      <a:r>
                        <a:rPr lang="en-IN" sz="1800" dirty="0">
                          <a:latin typeface="Times New Roman" panose="02020603050405020304" pitchFamily="18" charset="0"/>
                          <a:cs typeface="Times New Roman" panose="02020603050405020304" pitchFamily="18" charset="0"/>
                        </a:rPr>
                        <a:t>Limitation</a:t>
                      </a:r>
                    </a:p>
                  </a:txBody>
                  <a:tcPr/>
                </a:tc>
                <a:extLst>
                  <a:ext uri="{0D108BD9-81ED-4DB2-BD59-A6C34878D82A}">
                    <a16:rowId xmlns:a16="http://schemas.microsoft.com/office/drawing/2014/main" xmlns="" val="2786412705"/>
                  </a:ext>
                </a:extLst>
              </a:tr>
              <a:tr h="3036660">
                <a:tc>
                  <a:txBody>
                    <a:bodyPr/>
                    <a:lstStyle/>
                    <a:p>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Gopalan,M</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L Spada, N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Shenai</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I Brockman, M Keil, S Livingston, E Moses-Kolko, N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N</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Nichols, K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O'toole</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B Quinn, J B Glance</a:t>
                      </a:r>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Postpartum Depression—Identifying Risk and Access to Intervention</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IN" sz="1800" dirty="0" smtClean="0">
                          <a:latin typeface="Times New Roman" panose="02020603050405020304" pitchFamily="18" charset="0"/>
                          <a:cs typeface="Times New Roman" panose="02020603050405020304" pitchFamily="18" charset="0"/>
                        </a:rPr>
                        <a:t>(2022)</a:t>
                      </a:r>
                    </a:p>
                    <a:p>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Key findings reveal that maternal mortality rates in the USA are rising, often preventable among high-risk individuals, with postpartum depression linked to health inequities and comorbid conditions.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The paper highlights limitations such as inconsistent perinatal depression screening, limited access to mental health services, lagging technology use, and insufficient focus on specific interventions and social determinants of mental health.</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870807450"/>
                  </a:ext>
                </a:extLst>
              </a:tr>
              <a:tr h="2568651">
                <a:tc>
                  <a:txBody>
                    <a:bodyPr/>
                    <a:lstStyle/>
                    <a:p>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Tamar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Krishnamurti</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Samantha Rodriguez, Bryan Wilder, Priya Gopalan,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Hyagriv</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N. </a:t>
                      </a:r>
                      <a:r>
                        <a:rPr lang="en-IN"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Simhan</a:t>
                      </a:r>
                      <a:r>
                        <a:rPr lang="en-IN"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IN"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Predicting first time depression onset in pregnancy: applying machine learning methods to patient-reported data</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IN"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(2024)</a:t>
                      </a:r>
                      <a:endParaRPr lang="en-IN" sz="1800" dirty="0" smtClean="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dirty="0">
                          <a:latin typeface="Times New Roman" panose="02020603050405020304" pitchFamily="18" charset="0"/>
                          <a:cs typeface="Times New Roman" panose="02020603050405020304" pitchFamily="18" charset="0"/>
                        </a:rPr>
                        <a:t>The study created a machine learning model to predict early pregnancy depression, focusing on psychosocial factors and preventive tools for high-risk groups.</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The study's limitations included participation bias, poor generalizability, lack of diversity, data reliability issues, and unmeasured algorithm interpretability, highlighting the need for further research.</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47618203"/>
                  </a:ext>
                </a:extLst>
              </a:tr>
            </a:tbl>
          </a:graphicData>
        </a:graphic>
      </p:graphicFrame>
    </p:spTree>
    <p:extLst>
      <p:ext uri="{BB962C8B-B14F-4D97-AF65-F5344CB8AC3E}">
        <p14:creationId xmlns:p14="http://schemas.microsoft.com/office/powerpoint/2010/main" val="128575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xmlns="" id="{379F5060-5E64-82E7-DCFC-40E2B45CE3F8}"/>
              </a:ext>
            </a:extLst>
          </p:cNvPr>
          <p:cNvGraphicFramePr>
            <a:graphicFrameLocks noGrp="1"/>
          </p:cNvGraphicFramePr>
          <p:nvPr>
            <p:extLst>
              <p:ext uri="{D42A27DB-BD31-4B8C-83A1-F6EECF244321}">
                <p14:modId xmlns:p14="http://schemas.microsoft.com/office/powerpoint/2010/main" val="1256824078"/>
              </p:ext>
            </p:extLst>
          </p:nvPr>
        </p:nvGraphicFramePr>
        <p:xfrm>
          <a:off x="403653" y="296562"/>
          <a:ext cx="11409406" cy="6044926"/>
        </p:xfrm>
        <a:graphic>
          <a:graphicData uri="http://schemas.openxmlformats.org/drawingml/2006/table">
            <a:tbl>
              <a:tblPr firstRow="1" bandRow="1">
                <a:tableStyleId>{BC89EF96-8CEA-46FF-86C4-4CE0E7609802}</a:tableStyleId>
              </a:tblPr>
              <a:tblGrid>
                <a:gridCol w="2827638">
                  <a:extLst>
                    <a:ext uri="{9D8B030D-6E8A-4147-A177-3AD203B41FA5}">
                      <a16:colId xmlns:a16="http://schemas.microsoft.com/office/drawing/2014/main" xmlns="" val="3884514377"/>
                    </a:ext>
                  </a:extLst>
                </a:gridCol>
                <a:gridCol w="2827638">
                  <a:extLst>
                    <a:ext uri="{9D8B030D-6E8A-4147-A177-3AD203B41FA5}">
                      <a16:colId xmlns:a16="http://schemas.microsoft.com/office/drawing/2014/main" xmlns="" val="2340997087"/>
                    </a:ext>
                  </a:extLst>
                </a:gridCol>
                <a:gridCol w="2827638">
                  <a:extLst>
                    <a:ext uri="{9D8B030D-6E8A-4147-A177-3AD203B41FA5}">
                      <a16:colId xmlns:a16="http://schemas.microsoft.com/office/drawing/2014/main" xmlns="" val="3120302698"/>
                    </a:ext>
                  </a:extLst>
                </a:gridCol>
                <a:gridCol w="2926492">
                  <a:extLst>
                    <a:ext uri="{9D8B030D-6E8A-4147-A177-3AD203B41FA5}">
                      <a16:colId xmlns:a16="http://schemas.microsoft.com/office/drawing/2014/main" xmlns="" val="3528174622"/>
                    </a:ext>
                  </a:extLst>
                </a:gridCol>
              </a:tblGrid>
              <a:tr h="536652">
                <a:tc>
                  <a:txBody>
                    <a:bodyPr/>
                    <a:lstStyle/>
                    <a:p>
                      <a:pPr algn="ctr"/>
                      <a:r>
                        <a:rPr lang="en-IN" sz="1800" dirty="0">
                          <a:latin typeface="Times New Roman" panose="02020603050405020304" pitchFamily="18" charset="0"/>
                          <a:cs typeface="Times New Roman" panose="02020603050405020304" pitchFamily="18" charset="0"/>
                        </a:rPr>
                        <a:t>Author Name </a:t>
                      </a:r>
                    </a:p>
                  </a:txBody>
                  <a:tcPr/>
                </a:tc>
                <a:tc>
                  <a:txBody>
                    <a:bodyPr/>
                    <a:lstStyle/>
                    <a:p>
                      <a:pPr algn="ctr"/>
                      <a:r>
                        <a:rPr lang="en-IN" sz="1800" dirty="0">
                          <a:latin typeface="Times New Roman" panose="02020603050405020304" pitchFamily="18" charset="0"/>
                          <a:cs typeface="Times New Roman" panose="02020603050405020304" pitchFamily="18" charset="0"/>
                        </a:rPr>
                        <a:t>Title</a:t>
                      </a:r>
                      <a:r>
                        <a:rPr lang="en-IN" dirty="0">
                          <a:latin typeface="Times New Roman" panose="02020603050405020304" pitchFamily="18" charset="0"/>
                          <a:cs typeface="Times New Roman" panose="02020603050405020304" pitchFamily="18" charset="0"/>
                        </a:rPr>
                        <a:t> </a:t>
                      </a:r>
                    </a:p>
                  </a:txBody>
                  <a:tcPr/>
                </a:tc>
                <a:tc>
                  <a:txBody>
                    <a:bodyPr/>
                    <a:lstStyle/>
                    <a:p>
                      <a:pPr algn="ctr"/>
                      <a:r>
                        <a:rPr lang="en-IN" sz="1800" dirty="0">
                          <a:latin typeface="Times New Roman" panose="02020603050405020304" pitchFamily="18" charset="0"/>
                          <a:cs typeface="Times New Roman" panose="02020603050405020304" pitchFamily="18" charset="0"/>
                        </a:rPr>
                        <a:t>Key findings</a:t>
                      </a:r>
                    </a:p>
                  </a:txBody>
                  <a:tcPr/>
                </a:tc>
                <a:tc>
                  <a:txBody>
                    <a:bodyPr/>
                    <a:lstStyle/>
                    <a:p>
                      <a:pPr algn="ctr"/>
                      <a:r>
                        <a:rPr lang="en-IN" sz="1800" dirty="0">
                          <a:latin typeface="Times New Roman" panose="02020603050405020304" pitchFamily="18" charset="0"/>
                          <a:cs typeface="Times New Roman" panose="02020603050405020304" pitchFamily="18" charset="0"/>
                        </a:rPr>
                        <a:t>Limitation</a:t>
                      </a:r>
                    </a:p>
                  </a:txBody>
                  <a:tcPr/>
                </a:tc>
                <a:extLst>
                  <a:ext uri="{0D108BD9-81ED-4DB2-BD59-A6C34878D82A}">
                    <a16:rowId xmlns:a16="http://schemas.microsoft.com/office/drawing/2014/main" xmlns="" val="2411076488"/>
                  </a:ext>
                </a:extLst>
              </a:tr>
              <a:tr h="2947954">
                <a:tc>
                  <a:txBody>
                    <a:bodyPr/>
                    <a:lstStyle/>
                    <a:p>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Ting-Yu Mu, Yu-Hong Li,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Ri</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-Xiang Xu, Jun Chen,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Ya-Ya</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Wang,Cui</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-Zhen </a:t>
                      </a:r>
                      <a:r>
                        <a:rPr lang="en-US"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Shen</a:t>
                      </a:r>
                    </a:p>
                  </a:txBody>
                  <a:tcPr/>
                </a:tc>
                <a:tc>
                  <a:txBody>
                    <a:bodyPr/>
                    <a:lstStyle/>
                    <a:p>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Internet-based interventions for postpartum depression: A systematic review and </a:t>
                      </a:r>
                      <a:r>
                        <a:rPr lang="en-US"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meta-analysis</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(2021)</a:t>
                      </a:r>
                      <a:endParaRPr lang="en-IN" sz="1800" dirty="0" smtClean="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The seven studies included in the meta-analysis provided information on 2,277 women with postpartum depression across five countries, with a total of 856 patients included in the final analysis due to loss during follow-up.</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The limited number of included studies poses a challenge in accurately detecting publication bias, which could skew the results. Although selection bias is unlikely, potential biases could compromise the validity and generalizability of the results.</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589217116"/>
                  </a:ext>
                </a:extLst>
              </a:tr>
              <a:tr h="2495891">
                <a:tc>
                  <a:txBody>
                    <a:bodyPr/>
                    <a:lstStyle/>
                    <a:p>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Abinaya</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Gopalakrishnan</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Revathi</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Venkataraman</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Raj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Gururajan</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Xujuan</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Zhou 2, and </a:t>
                      </a:r>
                      <a:r>
                        <a:rPr lang="en-US" sz="18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Guohun</a:t>
                      </a: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r>
                        <a:rPr lang="en-US"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Zhu</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Predicting Women with Postpartum Depression Symptoms </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Pr>
                        <a:t>(2022)</a:t>
                      </a:r>
                      <a:endParaRPr lang="en-IN" sz="1800" dirty="0" smtClean="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tc>
                <a:tc>
                  <a:txBody>
                    <a:bodyPr/>
                    <a:lstStyle/>
                    <a:p>
                      <a:pPr algn="l"/>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Association of Risk factors, Machine Learning, Preventive Interventions Contribution to Future Research and the study highlights the critical role of machine learning in predicting postpartum depression.</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The study highlights the issue of class imbalance due to the usage of a biased dataset, the findings are based on a specific population and context, which may limit their applicability to other settings or populations.</a:t>
                      </a:r>
                      <a:endParaRPr lang="en-IN"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680824185"/>
                  </a:ext>
                </a:extLst>
              </a:tr>
            </a:tbl>
          </a:graphicData>
        </a:graphic>
      </p:graphicFrame>
    </p:spTree>
    <p:extLst>
      <p:ext uri="{BB962C8B-B14F-4D97-AF65-F5344CB8AC3E}">
        <p14:creationId xmlns:p14="http://schemas.microsoft.com/office/powerpoint/2010/main" val="248806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6"/>
          <p:cNvSpPr txBox="1">
            <a:spLocks noGrp="1"/>
          </p:cNvSpPr>
          <p:nvPr>
            <p:ph type="title"/>
          </p:nvPr>
        </p:nvSpPr>
        <p:spPr>
          <a:xfrm>
            <a:off x="524932" y="338666"/>
            <a:ext cx="8432801" cy="98213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Problem statement and objective </a:t>
            </a:r>
            <a:endParaRPr dirty="0">
              <a:latin typeface="Times New Roman" panose="02020603050405020304" pitchFamily="18" charset="0"/>
              <a:cs typeface="Times New Roman" panose="02020603050405020304" pitchFamily="18" charset="0"/>
            </a:endParaRPr>
          </a:p>
        </p:txBody>
      </p:sp>
      <p:sp>
        <p:nvSpPr>
          <p:cNvPr id="117" name="Google Shape;117;p6"/>
          <p:cNvSpPr txBox="1">
            <a:spLocks noGrp="1"/>
          </p:cNvSpPr>
          <p:nvPr>
            <p:ph type="body" idx="1"/>
          </p:nvPr>
        </p:nvSpPr>
        <p:spPr>
          <a:xfrm>
            <a:off x="414865" y="1219200"/>
            <a:ext cx="11455859" cy="5384800"/>
          </a:xfrm>
          <a:prstGeom prst="rect">
            <a:avLst/>
          </a:prstGeom>
          <a:noFill/>
          <a:ln>
            <a:noFill/>
          </a:ln>
        </p:spPr>
        <p:txBody>
          <a:bodyPr spcFirstLastPara="1" wrap="square" lIns="91425" tIns="45700" rIns="91425" bIns="45700" anchor="t" anchorCtr="0">
            <a:normAutofit fontScale="32500" lnSpcReduction="20000"/>
          </a:bodyPr>
          <a:lstStyle/>
          <a:p>
            <a:pPr marL="285750" indent="-285750" algn="just">
              <a:lnSpc>
                <a:spcPct val="150000"/>
              </a:lnSpc>
              <a:buFont typeface="Arial" panose="020B0604020202020204" pitchFamily="34" charset="0"/>
              <a:buChar char="•"/>
            </a:pPr>
            <a:r>
              <a:rPr lang="en-US" sz="6200" dirty="0">
                <a:solidFill>
                  <a:schemeClr val="tx1"/>
                </a:solidFill>
                <a:latin typeface="Times New Roman" panose="02020603050405020304" pitchFamily="18" charset="0"/>
                <a:ea typeface="Open Sans" pitchFamily="34" charset="-122"/>
                <a:cs typeface="Times New Roman" panose="02020603050405020304" pitchFamily="18" charset="0"/>
              </a:rPr>
              <a:t>New mothers face challenges in managing postpartum depression (PPD) due to inadequate early detection, limited access to personalized care, and lack of continuous monitoring and support. Existing systems often fail to leverage AI technology, and many mental health platforms lack user-friendly interfaces, making it difficult for women to engage with their mental health effectively.</a:t>
            </a:r>
          </a:p>
          <a:p>
            <a:pPr marL="285750" indent="-285750" algn="just">
              <a:lnSpc>
                <a:spcPct val="150000"/>
              </a:lnSpc>
              <a:buFont typeface="Arial" panose="020B0604020202020204" pitchFamily="34" charset="0"/>
              <a:buChar char="•"/>
            </a:pPr>
            <a:r>
              <a:rPr lang="en-US" sz="6200" dirty="0">
                <a:solidFill>
                  <a:schemeClr val="tx1"/>
                </a:solidFill>
                <a:latin typeface="Times New Roman" panose="02020603050405020304" pitchFamily="18" charset="0"/>
                <a:ea typeface="Open Sans" pitchFamily="34" charset="-122"/>
                <a:cs typeface="Times New Roman" panose="02020603050405020304" pitchFamily="18" charset="0"/>
              </a:rPr>
              <a:t>The primary objective for postpartum depression (PPD) detection include early identification through recognizing symptoms such as guilt, anger, sleep deprivation, and irritability. </a:t>
            </a:r>
            <a:r>
              <a:rPr lang="en-US" sz="6200" dirty="0">
                <a:latin typeface="Times New Roman" panose="02020603050405020304" pitchFamily="18" charset="0"/>
                <a:ea typeface="Open Sans"/>
                <a:cs typeface="Times New Roman" panose="02020603050405020304" pitchFamily="18" charset="0"/>
              </a:rPr>
              <a:t>Understanding risk factors, and promoting knowledge among healthcare providers and new mothers to facilitate timely interventions. </a:t>
            </a:r>
            <a:r>
              <a:rPr lang="en-US" sz="6200" dirty="0">
                <a:solidFill>
                  <a:schemeClr val="tx1"/>
                </a:solidFill>
                <a:latin typeface="Times New Roman" panose="02020603050405020304" pitchFamily="18" charset="0"/>
                <a:ea typeface="Open Sans" pitchFamily="34" charset="-122"/>
                <a:cs typeface="Times New Roman" panose="02020603050405020304" pitchFamily="18" charset="0"/>
              </a:rPr>
              <a:t>The ultimate goal is to prevent the underestimation and undertreatment of PPD, ensuring that mothers and infants receive high-quality care and support to mitigate the adverse effects of postpartum depression on maternal and child wellbeing.</a:t>
            </a:r>
          </a:p>
          <a:p>
            <a:pPr marL="285750" indent="-285750" algn="just">
              <a:lnSpc>
                <a:spcPct val="150000"/>
              </a:lnSpc>
              <a:buFont typeface="Arial" panose="020B0604020202020204" pitchFamily="34" charset="0"/>
              <a:buChar char="•"/>
            </a:pPr>
            <a:endParaRPr lang="en-US" sz="5200" dirty="0">
              <a:solidFill>
                <a:schemeClr val="tx1"/>
              </a:solidFill>
              <a:latin typeface="Times New Roman" panose="02020603050405020304" pitchFamily="18" charset="0"/>
              <a:ea typeface="Open Sans"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500" dirty="0">
              <a:solidFill>
                <a:srgbClr val="49495A"/>
              </a:solidFill>
              <a:latin typeface="Times New Roman" panose="02020603050405020304" pitchFamily="18" charset="0"/>
              <a:ea typeface="Open Sans" pitchFamily="34" charset="-122"/>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7"/>
          <p:cNvSpPr txBox="1">
            <a:spLocks noGrp="1"/>
          </p:cNvSpPr>
          <p:nvPr>
            <p:ph type="title"/>
          </p:nvPr>
        </p:nvSpPr>
        <p:spPr>
          <a:xfrm>
            <a:off x="213976" y="241277"/>
            <a:ext cx="5282378" cy="8162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Scope of </a:t>
            </a:r>
            <a:r>
              <a:rPr lang="en-US" dirty="0" err="1">
                <a:latin typeface="Times New Roman" panose="02020603050405020304" pitchFamily="18" charset="0"/>
                <a:cs typeface="Times New Roman" panose="02020603050405020304" pitchFamily="18" charset="0"/>
              </a:rPr>
              <a:t>FemCare</a:t>
            </a:r>
            <a:endParaRPr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xmlns="" id="{4F52DC56-535A-4B01-ED2D-6256E1709190}"/>
              </a:ext>
            </a:extLst>
          </p:cNvPr>
          <p:cNvSpPr>
            <a:spLocks noGrp="1" noChangeArrowheads="1"/>
          </p:cNvSpPr>
          <p:nvPr>
            <p:ph type="body" idx="1"/>
          </p:nvPr>
        </p:nvSpPr>
        <p:spPr bwMode="auto">
          <a:xfrm>
            <a:off x="321733" y="961876"/>
            <a:ext cx="11540066" cy="524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7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Detection: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 advanced machine learning model to identify signs of postpartum depression early, enabling timely intervention.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Recommendations: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Offer tailored suggestions for specialized doctors and counselors.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an intuitive platform for easy navigation and effective health management.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Responsive Support: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Incorporate a chatbot to assist users with real-time information, guidance, and support.</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Empowerment &amp; Education: </a:t>
            </a:r>
            <a:r>
              <a:rPr kumimoji="0" lang="en-US" altLang="en-US" sz="2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Equip women with tools and resources to confidently manage their health journey and seek appropriate care.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186268" y="118533"/>
            <a:ext cx="4529665" cy="71966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latin typeface="Times New Roman" panose="02020603050405020304" pitchFamily="18" charset="0"/>
                <a:cs typeface="Times New Roman" panose="02020603050405020304" pitchFamily="18" charset="0"/>
              </a:rPr>
              <a:t>Use Case Diagram</a:t>
            </a:r>
            <a:endParaRPr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662" y="769510"/>
            <a:ext cx="4855335" cy="59017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1700</Words>
  <Application>Microsoft Office PowerPoint</Application>
  <PresentationFormat>Custom</PresentationFormat>
  <Paragraphs>161</Paragraphs>
  <Slides>36</Slides>
  <Notes>10</Notes>
  <HiddenSlides>1</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“FemCare: Early Detection of Postpartum Depression”</vt:lpstr>
      <vt:lpstr>Content</vt:lpstr>
      <vt:lpstr>Introduction</vt:lpstr>
      <vt:lpstr>Abstract</vt:lpstr>
      <vt:lpstr>PowerPoint Presentation</vt:lpstr>
      <vt:lpstr>PowerPoint Presentation</vt:lpstr>
      <vt:lpstr>Problem statement and objective </vt:lpstr>
      <vt:lpstr>Scope of FemCare</vt:lpstr>
      <vt:lpstr>Use Case Diagram</vt:lpstr>
      <vt:lpstr>DFD Level 0</vt:lpstr>
      <vt:lpstr>DFD Level 1</vt:lpstr>
      <vt:lpstr>DFD Level 2</vt:lpstr>
      <vt:lpstr>Sequence Diagram- User Interaction</vt:lpstr>
      <vt:lpstr>Sequence Diagram- ChatBot Interaction</vt:lpstr>
      <vt:lpstr>Evaluation Metrics:</vt:lpstr>
      <vt:lpstr>SOFTWARE AND HARDWARE REQUIREMENTS</vt:lpstr>
      <vt:lpstr>FUNCTIONAL AND NON FUNCTIONAL REQUIREMENTS</vt:lpstr>
      <vt:lpstr>Expected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Chart</vt:lpstr>
      <vt:lpstr>Timeline Chart</vt:lpstr>
      <vt:lpstr>Conclusion and Future scope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“FemCare: AI-Powered Postpartum Depression Support”</dc:title>
  <dc:creator>Microsoft account</dc:creator>
  <cp:lastModifiedBy>DELL</cp:lastModifiedBy>
  <cp:revision>78</cp:revision>
  <dcterms:created xsi:type="dcterms:W3CDTF">2022-08-03T09:08:17Z</dcterms:created>
  <dcterms:modified xsi:type="dcterms:W3CDTF">2025-08-21T21:16:35Z</dcterms:modified>
</cp:coreProperties>
</file>